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9" r:id="rId13"/>
    <p:sldId id="280" r:id="rId14"/>
    <p:sldId id="281" r:id="rId15"/>
    <p:sldId id="267" r:id="rId16"/>
    <p:sldId id="269" r:id="rId17"/>
    <p:sldId id="268" r:id="rId18"/>
    <p:sldId id="270" r:id="rId19"/>
    <p:sldId id="274" r:id="rId20"/>
    <p:sldId id="276" r:id="rId21"/>
    <p:sldId id="277" r:id="rId22"/>
    <p:sldId id="282" r:id="rId23"/>
    <p:sldId id="283" r:id="rId24"/>
  </p:sldIdLst>
  <p:sldSz cx="18288000" cy="10287000"/>
  <p:notesSz cx="6858000" cy="9144000"/>
  <p:embeddedFontLst>
    <p:embeddedFont>
      <p:font typeface="ADLaM Display" panose="02010000000000000000" pitchFamily="2" charset="0"/>
      <p:regular r:id="rId25"/>
    </p:embeddedFont>
    <p:embeddedFont>
      <p:font typeface="Bobby Jones" panose="020B0604020202020204" charset="0"/>
      <p:regular r:id="rId26"/>
    </p:embeddedFont>
    <p:embeddedFont>
      <p:font typeface="Calibri" panose="020F0502020204030204" pitchFamily="34" charset="0"/>
      <p:regular r:id="rId27"/>
      <p:bold r:id="rId28"/>
      <p:italic r:id="rId29"/>
      <p:boldItalic r:id="rId30"/>
    </p:embeddedFont>
    <p:embeddedFont>
      <p:font typeface="More Sugar" panose="020B0604020202020204" charset="0"/>
      <p:regular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9" autoAdjust="0"/>
    <p:restoredTop sz="84973" autoAdjust="0"/>
  </p:normalViewPr>
  <p:slideViewPr>
    <p:cSldViewPr>
      <p:cViewPr varScale="1">
        <p:scale>
          <a:sx n="41" d="100"/>
          <a:sy n="41" d="100"/>
        </p:scale>
        <p:origin x="867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gif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7" Type="http://schemas.openxmlformats.org/officeDocument/2006/relationships/image" Target="../media/image19.gi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gif"/><Relationship Id="rId5" Type="http://schemas.openxmlformats.org/officeDocument/2006/relationships/image" Target="../media/image17.gif"/><Relationship Id="rId4" Type="http://schemas.openxmlformats.org/officeDocument/2006/relationships/image" Target="../media/image16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7" Type="http://schemas.openxmlformats.org/officeDocument/2006/relationships/image" Target="../media/image19.gi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gif"/><Relationship Id="rId5" Type="http://schemas.openxmlformats.org/officeDocument/2006/relationships/image" Target="../media/image17.gif"/><Relationship Id="rId4" Type="http://schemas.openxmlformats.org/officeDocument/2006/relationships/image" Target="../media/image16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gif"/><Relationship Id="rId4" Type="http://schemas.openxmlformats.org/officeDocument/2006/relationships/image" Target="../media/image17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gif"/><Relationship Id="rId4" Type="http://schemas.openxmlformats.org/officeDocument/2006/relationships/image" Target="../media/image17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eogebra.org/m/xepcuwmm" TargetMode="External"/><Relationship Id="rId3" Type="http://schemas.openxmlformats.org/officeDocument/2006/relationships/image" Target="../media/image15.svg"/><Relationship Id="rId7" Type="http://schemas.openxmlformats.org/officeDocument/2006/relationships/image" Target="../media/image19.gi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gif"/><Relationship Id="rId5" Type="http://schemas.openxmlformats.org/officeDocument/2006/relationships/image" Target="../media/image17.gif"/><Relationship Id="rId4" Type="http://schemas.openxmlformats.org/officeDocument/2006/relationships/image" Target="../media/image16.gi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15.svg"/><Relationship Id="rId7" Type="http://schemas.openxmlformats.org/officeDocument/2006/relationships/image" Target="../media/image19.gi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gif"/><Relationship Id="rId5" Type="http://schemas.openxmlformats.org/officeDocument/2006/relationships/image" Target="../media/image17.gif"/><Relationship Id="rId4" Type="http://schemas.openxmlformats.org/officeDocument/2006/relationships/image" Target="../media/image16.gi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emf"/><Relationship Id="rId3" Type="http://schemas.openxmlformats.org/officeDocument/2006/relationships/image" Target="../media/image15.svg"/><Relationship Id="rId7" Type="http://schemas.openxmlformats.org/officeDocument/2006/relationships/image" Target="../media/image19.gi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gif"/><Relationship Id="rId5" Type="http://schemas.openxmlformats.org/officeDocument/2006/relationships/image" Target="../media/image17.gif"/><Relationship Id="rId4" Type="http://schemas.openxmlformats.org/officeDocument/2006/relationships/image" Target="../media/image16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7" Type="http://schemas.openxmlformats.org/officeDocument/2006/relationships/image" Target="../media/image19.gi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gif"/><Relationship Id="rId5" Type="http://schemas.openxmlformats.org/officeDocument/2006/relationships/image" Target="../media/image17.gif"/><Relationship Id="rId4" Type="http://schemas.openxmlformats.org/officeDocument/2006/relationships/image" Target="../media/image16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7" Type="http://schemas.openxmlformats.org/officeDocument/2006/relationships/image" Target="../media/image19.gi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gif"/><Relationship Id="rId5" Type="http://schemas.openxmlformats.org/officeDocument/2006/relationships/image" Target="../media/image17.gif"/><Relationship Id="rId4" Type="http://schemas.openxmlformats.org/officeDocument/2006/relationships/image" Target="../media/image16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7" Type="http://schemas.openxmlformats.org/officeDocument/2006/relationships/image" Target="../media/image19.gi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gif"/><Relationship Id="rId5" Type="http://schemas.openxmlformats.org/officeDocument/2006/relationships/image" Target="../media/image17.gif"/><Relationship Id="rId4" Type="http://schemas.openxmlformats.org/officeDocument/2006/relationships/image" Target="../media/image16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7" Type="http://schemas.openxmlformats.org/officeDocument/2006/relationships/image" Target="../media/image19.gi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gif"/><Relationship Id="rId5" Type="http://schemas.openxmlformats.org/officeDocument/2006/relationships/image" Target="../media/image17.gif"/><Relationship Id="rId4" Type="http://schemas.openxmlformats.org/officeDocument/2006/relationships/image" Target="../media/image16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7" Type="http://schemas.openxmlformats.org/officeDocument/2006/relationships/image" Target="../media/image19.gi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gif"/><Relationship Id="rId5" Type="http://schemas.openxmlformats.org/officeDocument/2006/relationships/image" Target="../media/image17.gif"/><Relationship Id="rId4" Type="http://schemas.openxmlformats.org/officeDocument/2006/relationships/image" Target="../media/image16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7" Type="http://schemas.openxmlformats.org/officeDocument/2006/relationships/image" Target="../media/image19.gi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gif"/><Relationship Id="rId5" Type="http://schemas.openxmlformats.org/officeDocument/2006/relationships/image" Target="../media/image17.gif"/><Relationship Id="rId4" Type="http://schemas.openxmlformats.org/officeDocument/2006/relationships/image" Target="../media/image16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7" Type="http://schemas.openxmlformats.org/officeDocument/2006/relationships/image" Target="../media/image19.gi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gif"/><Relationship Id="rId5" Type="http://schemas.openxmlformats.org/officeDocument/2006/relationships/image" Target="../media/image17.gif"/><Relationship Id="rId4" Type="http://schemas.openxmlformats.org/officeDocument/2006/relationships/image" Target="../media/image16.gi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linkedin.com/in/mladenzivanovic11" TargetMode="External"/><Relationship Id="rId3" Type="http://schemas.openxmlformats.org/officeDocument/2006/relationships/image" Target="../media/image15.svg"/><Relationship Id="rId7" Type="http://schemas.openxmlformats.org/officeDocument/2006/relationships/image" Target="../media/image19.gi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gif"/><Relationship Id="rId5" Type="http://schemas.openxmlformats.org/officeDocument/2006/relationships/image" Target="../media/image17.gif"/><Relationship Id="rId4" Type="http://schemas.openxmlformats.org/officeDocument/2006/relationships/image" Target="../media/image16.gif"/><Relationship Id="rId9" Type="http://schemas.openxmlformats.org/officeDocument/2006/relationships/image" Target="../media/image27.jp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g"/><Relationship Id="rId3" Type="http://schemas.openxmlformats.org/officeDocument/2006/relationships/image" Target="../media/image15.svg"/><Relationship Id="rId7" Type="http://schemas.openxmlformats.org/officeDocument/2006/relationships/image" Target="../media/image19.gi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gif"/><Relationship Id="rId5" Type="http://schemas.openxmlformats.org/officeDocument/2006/relationships/image" Target="../media/image17.gif"/><Relationship Id="rId4" Type="http://schemas.openxmlformats.org/officeDocument/2006/relationships/image" Target="../media/image16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418622">
            <a:off x="0" y="-4000500"/>
            <a:ext cx="18288000" cy="18288000"/>
          </a:xfrm>
          <a:custGeom>
            <a:avLst/>
            <a:gdLst/>
            <a:ahLst/>
            <a:cxnLst/>
            <a:rect l="l" t="t" r="r" b="b"/>
            <a:pathLst>
              <a:path w="18288000" h="18288000">
                <a:moveTo>
                  <a:pt x="0" y="0"/>
                </a:moveTo>
                <a:lnTo>
                  <a:pt x="18288000" y="0"/>
                </a:lnTo>
                <a:lnTo>
                  <a:pt x="18288000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3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>
            <a:grpSpLocks noChangeAspect="1"/>
          </p:cNvGrpSpPr>
          <p:nvPr/>
        </p:nvGrpSpPr>
        <p:grpSpPr>
          <a:xfrm rot="-5494668">
            <a:off x="3619251" y="7008294"/>
            <a:ext cx="11531173" cy="11531173"/>
            <a:chOff x="0" y="0"/>
            <a:chExt cx="1708150" cy="170815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708150" cy="1708150"/>
            </a:xfrm>
            <a:custGeom>
              <a:avLst/>
              <a:gdLst/>
              <a:ahLst/>
              <a:cxnLst/>
              <a:rect l="l" t="t" r="r" b="b"/>
              <a:pathLst>
                <a:path w="1708150" h="1708150">
                  <a:moveTo>
                    <a:pt x="853440" y="1708150"/>
                  </a:moveTo>
                  <a:cubicBezTo>
                    <a:pt x="383540" y="1708150"/>
                    <a:pt x="0" y="1324610"/>
                    <a:pt x="0" y="853440"/>
                  </a:cubicBezTo>
                  <a:cubicBezTo>
                    <a:pt x="0" y="383540"/>
                    <a:pt x="383540" y="0"/>
                    <a:pt x="853440" y="0"/>
                  </a:cubicBezTo>
                  <a:cubicBezTo>
                    <a:pt x="1324610" y="0"/>
                    <a:pt x="1706880" y="383540"/>
                    <a:pt x="1706880" y="853440"/>
                  </a:cubicBezTo>
                  <a:cubicBezTo>
                    <a:pt x="1708150" y="1324610"/>
                    <a:pt x="1324610" y="1708150"/>
                    <a:pt x="853440" y="1708150"/>
                  </a:cubicBezTo>
                  <a:close/>
                  <a:moveTo>
                    <a:pt x="853440" y="469900"/>
                  </a:moveTo>
                  <a:cubicBezTo>
                    <a:pt x="642620" y="469900"/>
                    <a:pt x="469900" y="642620"/>
                    <a:pt x="469900" y="853440"/>
                  </a:cubicBezTo>
                  <a:cubicBezTo>
                    <a:pt x="469900" y="1064260"/>
                    <a:pt x="642620" y="1236980"/>
                    <a:pt x="853440" y="1236980"/>
                  </a:cubicBezTo>
                  <a:cubicBezTo>
                    <a:pt x="1064260" y="1236980"/>
                    <a:pt x="1236980" y="1064260"/>
                    <a:pt x="1236980" y="853440"/>
                  </a:cubicBezTo>
                  <a:cubicBezTo>
                    <a:pt x="1236980" y="642620"/>
                    <a:pt x="1065530" y="469900"/>
                    <a:pt x="853440" y="469900"/>
                  </a:cubicBezTo>
                  <a:close/>
                </a:path>
              </a:pathLst>
            </a:custGeom>
            <a:solidFill>
              <a:srgbClr val="FF914D">
                <a:alpha val="31765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 rot="-5494668">
            <a:off x="-4496912" y="-9276728"/>
            <a:ext cx="11531173" cy="11531173"/>
            <a:chOff x="0" y="0"/>
            <a:chExt cx="1708150" cy="170815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708150" cy="1708150"/>
            </a:xfrm>
            <a:custGeom>
              <a:avLst/>
              <a:gdLst/>
              <a:ahLst/>
              <a:cxnLst/>
              <a:rect l="l" t="t" r="r" b="b"/>
              <a:pathLst>
                <a:path w="1708150" h="1708150">
                  <a:moveTo>
                    <a:pt x="853440" y="1708150"/>
                  </a:moveTo>
                  <a:cubicBezTo>
                    <a:pt x="383540" y="1708150"/>
                    <a:pt x="0" y="1324610"/>
                    <a:pt x="0" y="853440"/>
                  </a:cubicBezTo>
                  <a:cubicBezTo>
                    <a:pt x="0" y="383540"/>
                    <a:pt x="383540" y="0"/>
                    <a:pt x="853440" y="0"/>
                  </a:cubicBezTo>
                  <a:cubicBezTo>
                    <a:pt x="1324610" y="0"/>
                    <a:pt x="1706880" y="383540"/>
                    <a:pt x="1706880" y="853440"/>
                  </a:cubicBezTo>
                  <a:cubicBezTo>
                    <a:pt x="1708150" y="1324610"/>
                    <a:pt x="1324610" y="1708150"/>
                    <a:pt x="853440" y="1708150"/>
                  </a:cubicBezTo>
                  <a:close/>
                  <a:moveTo>
                    <a:pt x="853440" y="469900"/>
                  </a:moveTo>
                  <a:cubicBezTo>
                    <a:pt x="642620" y="469900"/>
                    <a:pt x="469900" y="642620"/>
                    <a:pt x="469900" y="853440"/>
                  </a:cubicBezTo>
                  <a:cubicBezTo>
                    <a:pt x="469900" y="1064260"/>
                    <a:pt x="642620" y="1236980"/>
                    <a:pt x="853440" y="1236980"/>
                  </a:cubicBezTo>
                  <a:cubicBezTo>
                    <a:pt x="1064260" y="1236980"/>
                    <a:pt x="1236980" y="1064260"/>
                    <a:pt x="1236980" y="853440"/>
                  </a:cubicBezTo>
                  <a:cubicBezTo>
                    <a:pt x="1236980" y="642620"/>
                    <a:pt x="1065530" y="469900"/>
                    <a:pt x="853440" y="469900"/>
                  </a:cubicBezTo>
                  <a:close/>
                </a:path>
              </a:pathLst>
            </a:custGeom>
            <a:solidFill>
              <a:srgbClr val="FF914D">
                <a:alpha val="31765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>
            <a:grpSpLocks noChangeAspect="1"/>
          </p:cNvGrpSpPr>
          <p:nvPr/>
        </p:nvGrpSpPr>
        <p:grpSpPr>
          <a:xfrm rot="-5494668">
            <a:off x="9714439" y="-9663024"/>
            <a:ext cx="11531173" cy="11531173"/>
            <a:chOff x="0" y="0"/>
            <a:chExt cx="1708150" cy="170815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708150" cy="1708150"/>
            </a:xfrm>
            <a:custGeom>
              <a:avLst/>
              <a:gdLst/>
              <a:ahLst/>
              <a:cxnLst/>
              <a:rect l="l" t="t" r="r" b="b"/>
              <a:pathLst>
                <a:path w="1708150" h="1708150">
                  <a:moveTo>
                    <a:pt x="853440" y="1708150"/>
                  </a:moveTo>
                  <a:cubicBezTo>
                    <a:pt x="383540" y="1708150"/>
                    <a:pt x="0" y="1324610"/>
                    <a:pt x="0" y="853440"/>
                  </a:cubicBezTo>
                  <a:cubicBezTo>
                    <a:pt x="0" y="383540"/>
                    <a:pt x="383540" y="0"/>
                    <a:pt x="853440" y="0"/>
                  </a:cubicBezTo>
                  <a:cubicBezTo>
                    <a:pt x="1324610" y="0"/>
                    <a:pt x="1706880" y="383540"/>
                    <a:pt x="1706880" y="853440"/>
                  </a:cubicBezTo>
                  <a:cubicBezTo>
                    <a:pt x="1708150" y="1324610"/>
                    <a:pt x="1324610" y="1708150"/>
                    <a:pt x="853440" y="1708150"/>
                  </a:cubicBezTo>
                  <a:close/>
                  <a:moveTo>
                    <a:pt x="853440" y="469900"/>
                  </a:moveTo>
                  <a:cubicBezTo>
                    <a:pt x="642620" y="469900"/>
                    <a:pt x="469900" y="642620"/>
                    <a:pt x="469900" y="853440"/>
                  </a:cubicBezTo>
                  <a:cubicBezTo>
                    <a:pt x="469900" y="1064260"/>
                    <a:pt x="642620" y="1236980"/>
                    <a:pt x="853440" y="1236980"/>
                  </a:cubicBezTo>
                  <a:cubicBezTo>
                    <a:pt x="1064260" y="1236980"/>
                    <a:pt x="1236980" y="1064260"/>
                    <a:pt x="1236980" y="853440"/>
                  </a:cubicBezTo>
                  <a:cubicBezTo>
                    <a:pt x="1236980" y="642620"/>
                    <a:pt x="1065530" y="469900"/>
                    <a:pt x="853440" y="469900"/>
                  </a:cubicBezTo>
                  <a:close/>
                </a:path>
              </a:pathLst>
            </a:custGeom>
            <a:solidFill>
              <a:srgbClr val="FF914D">
                <a:alpha val="15686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5568478" y="3186880"/>
            <a:ext cx="6748831" cy="8216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85"/>
              </a:lnSpc>
              <a:spcBef>
                <a:spcPct val="0"/>
              </a:spcBef>
            </a:pPr>
            <a:r>
              <a:rPr lang="en-US" sz="4775">
                <a:solidFill>
                  <a:srgbClr val="00096B"/>
                </a:solidFill>
                <a:latin typeface="More Sugar"/>
              </a:rPr>
              <a:t>WELCOME TO THE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822969" y="4007262"/>
            <a:ext cx="14642062" cy="23647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181"/>
              </a:lnSpc>
            </a:pPr>
            <a:r>
              <a:rPr lang="en-US" sz="17897">
                <a:solidFill>
                  <a:srgbClr val="00096B"/>
                </a:solidFill>
                <a:latin typeface="Bobby Jones"/>
              </a:rPr>
              <a:t>math olympics</a:t>
            </a: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-1296854">
            <a:off x="-3620388" y="6359173"/>
            <a:ext cx="7776160" cy="7706356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-1296854">
            <a:off x="14482433" y="-2824478"/>
            <a:ext cx="7776160" cy="7706356"/>
          </a:xfrm>
          <a:prstGeom prst="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1822969" y="1833585"/>
            <a:ext cx="577426" cy="577426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914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 rot="1671188">
            <a:off x="-843725" y="3227484"/>
            <a:ext cx="1467147" cy="1467147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558800" y="0"/>
                  </a:moveTo>
                  <a:lnTo>
                    <a:pt x="254000" y="0"/>
                  </a:lnTo>
                  <a:lnTo>
                    <a:pt x="254000" y="254000"/>
                  </a:lnTo>
                  <a:lnTo>
                    <a:pt x="0" y="254000"/>
                  </a:lnTo>
                  <a:lnTo>
                    <a:pt x="0" y="558800"/>
                  </a:lnTo>
                  <a:lnTo>
                    <a:pt x="254000" y="558800"/>
                  </a:lnTo>
                  <a:lnTo>
                    <a:pt x="254000" y="812800"/>
                  </a:lnTo>
                  <a:lnTo>
                    <a:pt x="558800" y="812800"/>
                  </a:lnTo>
                  <a:lnTo>
                    <a:pt x="558800" y="558800"/>
                  </a:lnTo>
                  <a:lnTo>
                    <a:pt x="812800" y="558800"/>
                  </a:lnTo>
                  <a:lnTo>
                    <a:pt x="812800" y="254000"/>
                  </a:lnTo>
                  <a:lnTo>
                    <a:pt x="558800" y="254000"/>
                  </a:lnTo>
                  <a:lnTo>
                    <a:pt x="558800" y="0"/>
                  </a:lnTo>
                  <a:close/>
                </a:path>
              </a:pathLst>
            </a:custGeom>
            <a:solidFill>
              <a:srgbClr val="858EF0">
                <a:alpha val="60000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90500" y="133350"/>
              <a:ext cx="431800" cy="488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9" name="Freeform 19"/>
          <p:cNvSpPr/>
          <p:nvPr/>
        </p:nvSpPr>
        <p:spPr>
          <a:xfrm rot="-853376">
            <a:off x="15429475" y="7066244"/>
            <a:ext cx="2272963" cy="3005119"/>
          </a:xfrm>
          <a:custGeom>
            <a:avLst/>
            <a:gdLst/>
            <a:ahLst/>
            <a:cxnLst/>
            <a:rect l="l" t="t" r="r" b="b"/>
            <a:pathLst>
              <a:path w="2272963" h="3005119">
                <a:moveTo>
                  <a:pt x="0" y="0"/>
                </a:moveTo>
                <a:lnTo>
                  <a:pt x="2272962" y="0"/>
                </a:lnTo>
                <a:lnTo>
                  <a:pt x="2272962" y="3005119"/>
                </a:lnTo>
                <a:lnTo>
                  <a:pt x="0" y="300511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62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0" name="Group 20"/>
          <p:cNvGrpSpPr>
            <a:grpSpLocks noChangeAspect="1"/>
          </p:cNvGrpSpPr>
          <p:nvPr/>
        </p:nvGrpSpPr>
        <p:grpSpPr>
          <a:xfrm>
            <a:off x="15964091" y="7591175"/>
            <a:ext cx="1491934" cy="1491934"/>
            <a:chOff x="0" y="0"/>
            <a:chExt cx="1708150" cy="170815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708150" cy="1708150"/>
            </a:xfrm>
            <a:custGeom>
              <a:avLst/>
              <a:gdLst/>
              <a:ahLst/>
              <a:cxnLst/>
              <a:rect l="l" t="t" r="r" b="b"/>
              <a:pathLst>
                <a:path w="1708150" h="1708150">
                  <a:moveTo>
                    <a:pt x="853440" y="1708150"/>
                  </a:moveTo>
                  <a:cubicBezTo>
                    <a:pt x="383540" y="1708150"/>
                    <a:pt x="0" y="1324610"/>
                    <a:pt x="0" y="853440"/>
                  </a:cubicBezTo>
                  <a:cubicBezTo>
                    <a:pt x="0" y="383540"/>
                    <a:pt x="383540" y="0"/>
                    <a:pt x="853440" y="0"/>
                  </a:cubicBezTo>
                  <a:cubicBezTo>
                    <a:pt x="1324610" y="0"/>
                    <a:pt x="1706880" y="383540"/>
                    <a:pt x="1706880" y="853440"/>
                  </a:cubicBezTo>
                  <a:cubicBezTo>
                    <a:pt x="1708150" y="1324610"/>
                    <a:pt x="1324610" y="1708150"/>
                    <a:pt x="853440" y="1708150"/>
                  </a:cubicBezTo>
                  <a:close/>
                  <a:moveTo>
                    <a:pt x="853440" y="469900"/>
                  </a:moveTo>
                  <a:cubicBezTo>
                    <a:pt x="642620" y="469900"/>
                    <a:pt x="469900" y="642620"/>
                    <a:pt x="469900" y="853440"/>
                  </a:cubicBezTo>
                  <a:cubicBezTo>
                    <a:pt x="469900" y="1064260"/>
                    <a:pt x="642620" y="1236980"/>
                    <a:pt x="853440" y="1236980"/>
                  </a:cubicBezTo>
                  <a:cubicBezTo>
                    <a:pt x="1064260" y="1236980"/>
                    <a:pt x="1236980" y="1064260"/>
                    <a:pt x="1236980" y="853440"/>
                  </a:cubicBezTo>
                  <a:cubicBezTo>
                    <a:pt x="1236980" y="642620"/>
                    <a:pt x="1065530" y="469900"/>
                    <a:pt x="853440" y="469900"/>
                  </a:cubicBezTo>
                  <a:close/>
                </a:path>
              </a:pathLst>
            </a:custGeom>
            <a:solidFill>
              <a:srgbClr val="858EF0">
                <a:alpha val="60000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" name="Group 22"/>
          <p:cNvGrpSpPr/>
          <p:nvPr/>
        </p:nvGrpSpPr>
        <p:grpSpPr>
          <a:xfrm rot="1671188">
            <a:off x="17455664" y="5337562"/>
            <a:ext cx="1236412" cy="1236412"/>
            <a:chOff x="0" y="0"/>
            <a:chExt cx="812800" cy="8128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558800" y="0"/>
                  </a:moveTo>
                  <a:lnTo>
                    <a:pt x="254000" y="0"/>
                  </a:lnTo>
                  <a:lnTo>
                    <a:pt x="254000" y="254000"/>
                  </a:lnTo>
                  <a:lnTo>
                    <a:pt x="0" y="254000"/>
                  </a:lnTo>
                  <a:lnTo>
                    <a:pt x="0" y="558800"/>
                  </a:lnTo>
                  <a:lnTo>
                    <a:pt x="254000" y="558800"/>
                  </a:lnTo>
                  <a:lnTo>
                    <a:pt x="254000" y="812800"/>
                  </a:lnTo>
                  <a:lnTo>
                    <a:pt x="558800" y="812800"/>
                  </a:lnTo>
                  <a:lnTo>
                    <a:pt x="558800" y="558800"/>
                  </a:lnTo>
                  <a:lnTo>
                    <a:pt x="812800" y="558800"/>
                  </a:lnTo>
                  <a:lnTo>
                    <a:pt x="812800" y="254000"/>
                  </a:lnTo>
                  <a:lnTo>
                    <a:pt x="558800" y="254000"/>
                  </a:lnTo>
                  <a:lnTo>
                    <a:pt x="55880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85725" cap="sq">
              <a:solidFill>
                <a:srgbClr val="FF914D">
                  <a:alpha val="60000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90500" y="133350"/>
              <a:ext cx="431800" cy="488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5" name="Freeform 25"/>
          <p:cNvSpPr/>
          <p:nvPr/>
        </p:nvSpPr>
        <p:spPr>
          <a:xfrm rot="1061826">
            <a:off x="11790199" y="1707407"/>
            <a:ext cx="1565683" cy="2105442"/>
          </a:xfrm>
          <a:custGeom>
            <a:avLst/>
            <a:gdLst/>
            <a:ahLst/>
            <a:cxnLst/>
            <a:rect l="l" t="t" r="r" b="b"/>
            <a:pathLst>
              <a:path w="1565683" h="2105442">
                <a:moveTo>
                  <a:pt x="0" y="0"/>
                </a:moveTo>
                <a:lnTo>
                  <a:pt x="1565683" y="0"/>
                </a:lnTo>
                <a:lnTo>
                  <a:pt x="1565683" y="2105442"/>
                </a:lnTo>
                <a:lnTo>
                  <a:pt x="0" y="210544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6" name="Freeform 26"/>
          <p:cNvSpPr/>
          <p:nvPr/>
        </p:nvSpPr>
        <p:spPr>
          <a:xfrm>
            <a:off x="0" y="545374"/>
            <a:ext cx="3616728" cy="966653"/>
          </a:xfrm>
          <a:custGeom>
            <a:avLst/>
            <a:gdLst/>
            <a:ahLst/>
            <a:cxnLst/>
            <a:rect l="l" t="t" r="r" b="b"/>
            <a:pathLst>
              <a:path w="3616728" h="966653">
                <a:moveTo>
                  <a:pt x="0" y="0"/>
                </a:moveTo>
                <a:lnTo>
                  <a:pt x="3616728" y="0"/>
                </a:lnTo>
                <a:lnTo>
                  <a:pt x="3616728" y="966652"/>
                </a:lnTo>
                <a:lnTo>
                  <a:pt x="0" y="96665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50000"/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7" name="Freeform 27"/>
          <p:cNvSpPr/>
          <p:nvPr/>
        </p:nvSpPr>
        <p:spPr>
          <a:xfrm rot="-1497497">
            <a:off x="13969092" y="421442"/>
            <a:ext cx="1178700" cy="1826155"/>
          </a:xfrm>
          <a:custGeom>
            <a:avLst/>
            <a:gdLst/>
            <a:ahLst/>
            <a:cxnLst/>
            <a:rect l="l" t="t" r="r" b="b"/>
            <a:pathLst>
              <a:path w="1178700" h="1826155">
                <a:moveTo>
                  <a:pt x="0" y="0"/>
                </a:moveTo>
                <a:lnTo>
                  <a:pt x="1178700" y="0"/>
                </a:lnTo>
                <a:lnTo>
                  <a:pt x="1178700" y="1826155"/>
                </a:lnTo>
                <a:lnTo>
                  <a:pt x="0" y="182615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8" name="Freeform 28"/>
          <p:cNvSpPr/>
          <p:nvPr/>
        </p:nvSpPr>
        <p:spPr>
          <a:xfrm rot="947435">
            <a:off x="1134130" y="7209143"/>
            <a:ext cx="1793656" cy="2107929"/>
          </a:xfrm>
          <a:custGeom>
            <a:avLst/>
            <a:gdLst/>
            <a:ahLst/>
            <a:cxnLst/>
            <a:rect l="l" t="t" r="r" b="b"/>
            <a:pathLst>
              <a:path w="1793656" h="2107929">
                <a:moveTo>
                  <a:pt x="0" y="0"/>
                </a:moveTo>
                <a:lnTo>
                  <a:pt x="1793656" y="0"/>
                </a:lnTo>
                <a:lnTo>
                  <a:pt x="1793656" y="2107928"/>
                </a:lnTo>
                <a:lnTo>
                  <a:pt x="0" y="210792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9" name="TextBox 29"/>
          <p:cNvSpPr txBox="1"/>
          <p:nvPr/>
        </p:nvSpPr>
        <p:spPr>
          <a:xfrm>
            <a:off x="7234611" y="8502128"/>
            <a:ext cx="3818779" cy="1181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27"/>
              </a:lnSpc>
              <a:spcBef>
                <a:spcPct val="0"/>
              </a:spcBef>
            </a:pPr>
            <a:r>
              <a:rPr lang="en-US" sz="3376">
                <a:solidFill>
                  <a:srgbClr val="00096B"/>
                </a:solidFill>
                <a:latin typeface="More Sugar"/>
              </a:rPr>
              <a:t>by Mladen Zivanovic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418622">
            <a:off x="0" y="-4000500"/>
            <a:ext cx="18288000" cy="18288000"/>
          </a:xfrm>
          <a:custGeom>
            <a:avLst/>
            <a:gdLst/>
            <a:ahLst/>
            <a:cxnLst/>
            <a:rect l="l" t="t" r="r" b="b"/>
            <a:pathLst>
              <a:path w="18288000" h="18288000">
                <a:moveTo>
                  <a:pt x="0" y="0"/>
                </a:moveTo>
                <a:lnTo>
                  <a:pt x="18288000" y="0"/>
                </a:lnTo>
                <a:lnTo>
                  <a:pt x="18288000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9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1917903">
            <a:off x="245990" y="6877794"/>
            <a:ext cx="2190261" cy="230536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-862734">
            <a:off x="14626410" y="-334093"/>
            <a:ext cx="2725587" cy="2725587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4933016" y="5950456"/>
            <a:ext cx="3109465" cy="282087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 rot="-1350211">
            <a:off x="1714052" y="682863"/>
            <a:ext cx="1909548" cy="2328640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3620474" y="4348735"/>
            <a:ext cx="11047052" cy="24619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4066" lvl="1" indent="-377033" algn="ctr">
              <a:lnSpc>
                <a:spcPts val="4889"/>
              </a:lnSpc>
              <a:buFont typeface="Arial"/>
              <a:buChar char="•"/>
            </a:pPr>
            <a:r>
              <a:rPr lang="en-US" sz="3492">
                <a:solidFill>
                  <a:srgbClr val="D64728"/>
                </a:solidFill>
                <a:latin typeface="More Sugar"/>
              </a:rPr>
              <a:t>CONNECTING MATH WITH REAL LIFE</a:t>
            </a:r>
          </a:p>
          <a:p>
            <a:pPr marL="754066" lvl="1" indent="-377033" algn="ctr">
              <a:lnSpc>
                <a:spcPts val="4889"/>
              </a:lnSpc>
              <a:buFont typeface="Arial"/>
              <a:buChar char="•"/>
            </a:pPr>
            <a:r>
              <a:rPr lang="en-US" sz="3492">
                <a:solidFill>
                  <a:srgbClr val="D64728"/>
                </a:solidFill>
                <a:latin typeface="More Sugar"/>
              </a:rPr>
              <a:t>MAKING THE TASK MEET OBJECTIVES</a:t>
            </a:r>
          </a:p>
          <a:p>
            <a:pPr marL="754066" lvl="1" indent="-377033" algn="ctr">
              <a:lnSpc>
                <a:spcPts val="4889"/>
              </a:lnSpc>
              <a:spcBef>
                <a:spcPct val="0"/>
              </a:spcBef>
              <a:buFont typeface="Arial"/>
              <a:buChar char="•"/>
            </a:pPr>
            <a:r>
              <a:rPr lang="en-US" sz="3492">
                <a:solidFill>
                  <a:srgbClr val="D64728"/>
                </a:solidFill>
                <a:latin typeface="More Sugar"/>
              </a:rPr>
              <a:t>ASSESSING THE KNOWLEDGE OF YOUR STUDENTS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049162" y="2204299"/>
            <a:ext cx="6189676" cy="13538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955"/>
              </a:lnSpc>
              <a:spcBef>
                <a:spcPct val="0"/>
              </a:spcBef>
            </a:pPr>
            <a:r>
              <a:rPr lang="en-US" sz="7825">
                <a:solidFill>
                  <a:srgbClr val="004AAD"/>
                </a:solidFill>
                <a:latin typeface="More Sugar"/>
              </a:rPr>
              <a:t>OVERVIEW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418622">
            <a:off x="0" y="-4000500"/>
            <a:ext cx="18288000" cy="18288000"/>
          </a:xfrm>
          <a:custGeom>
            <a:avLst/>
            <a:gdLst/>
            <a:ahLst/>
            <a:cxnLst/>
            <a:rect l="l" t="t" r="r" b="b"/>
            <a:pathLst>
              <a:path w="18288000" h="18288000">
                <a:moveTo>
                  <a:pt x="0" y="0"/>
                </a:moveTo>
                <a:lnTo>
                  <a:pt x="18288000" y="0"/>
                </a:lnTo>
                <a:lnTo>
                  <a:pt x="18288000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9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1917903">
            <a:off x="245990" y="6877794"/>
            <a:ext cx="2190261" cy="230536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-862734">
            <a:off x="14626410" y="-334093"/>
            <a:ext cx="2725587" cy="2725587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5643488" y="6472810"/>
            <a:ext cx="2644512" cy="2399073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 rot="-1350211">
            <a:off x="1714052" y="682863"/>
            <a:ext cx="1909548" cy="2328640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2668826" y="4026032"/>
            <a:ext cx="12855950" cy="31831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54"/>
              </a:lnSpc>
            </a:pPr>
            <a:r>
              <a:rPr lang="en-US" sz="2692" dirty="0">
                <a:solidFill>
                  <a:srgbClr val="D64728"/>
                </a:solidFill>
                <a:latin typeface="More Sugar"/>
              </a:rPr>
              <a:t>YOU'VE BEEN BROUGHT ON BOARD BY ÍÞRÓTTASAMBAND ÍSLANDS WITH A UNIQUE TASK: </a:t>
            </a:r>
          </a:p>
          <a:p>
            <a:pPr algn="ctr">
              <a:lnSpc>
                <a:spcPts val="5322"/>
              </a:lnSpc>
            </a:pPr>
            <a:r>
              <a:rPr lang="en-US" sz="2892" dirty="0">
                <a:solidFill>
                  <a:srgbClr val="00096B"/>
                </a:solidFill>
                <a:latin typeface="More Sugar"/>
              </a:rPr>
              <a:t>PROMOTING ICELAND AS THE IDEAL HOST FOR THE 2036 OLYMPICS. </a:t>
            </a:r>
          </a:p>
          <a:p>
            <a:pPr algn="ctr">
              <a:lnSpc>
                <a:spcPts val="4954"/>
              </a:lnSpc>
            </a:pPr>
            <a:r>
              <a:rPr lang="en-US" sz="2692" dirty="0">
                <a:solidFill>
                  <a:srgbClr val="D64728"/>
                </a:solidFill>
                <a:latin typeface="More Sugar"/>
              </a:rPr>
              <a:t>HOWEVER, A BRILLIANT CONCEPT HAS EMERGED: </a:t>
            </a:r>
          </a:p>
          <a:p>
            <a:pPr algn="ctr">
              <a:lnSpc>
                <a:spcPts val="4954"/>
              </a:lnSpc>
            </a:pPr>
            <a:r>
              <a:rPr lang="en-US" sz="2692" dirty="0">
                <a:solidFill>
                  <a:srgbClr val="D64728"/>
                </a:solidFill>
                <a:latin typeface="More Sugar"/>
              </a:rPr>
              <a:t>- ADVOCATING FOR </a:t>
            </a:r>
            <a:r>
              <a:rPr lang="en-US" sz="2692" dirty="0">
                <a:solidFill>
                  <a:srgbClr val="004AAD"/>
                </a:solidFill>
                <a:latin typeface="More Sugar"/>
              </a:rPr>
              <a:t>ICELAND AS THE HOST NATION</a:t>
            </a:r>
            <a:r>
              <a:rPr lang="en-US" sz="2692" dirty="0">
                <a:solidFill>
                  <a:srgbClr val="D64728"/>
                </a:solidFill>
                <a:latin typeface="More Sugar"/>
              </a:rPr>
              <a:t>.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4464796" y="1832878"/>
            <a:ext cx="9358409" cy="1775972"/>
            <a:chOff x="0" y="0"/>
            <a:chExt cx="12477878" cy="2367962"/>
          </a:xfrm>
        </p:grpSpPr>
        <p:sp>
          <p:nvSpPr>
            <p:cNvPr id="9" name="TextBox 9"/>
            <p:cNvSpPr txBox="1"/>
            <p:nvPr/>
          </p:nvSpPr>
          <p:spPr>
            <a:xfrm>
              <a:off x="0" y="-161925"/>
              <a:ext cx="12477878" cy="1751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0955"/>
                </a:lnSpc>
                <a:spcBef>
                  <a:spcPct val="0"/>
                </a:spcBef>
              </a:pPr>
              <a:r>
                <a:rPr lang="en-US" sz="7825">
                  <a:solidFill>
                    <a:srgbClr val="004AAD"/>
                  </a:solidFill>
                  <a:latin typeface="More Sugar"/>
                </a:rPr>
                <a:t>TASK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1477904"/>
              <a:ext cx="12477878" cy="89005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599"/>
                </a:lnSpc>
                <a:spcBef>
                  <a:spcPct val="0"/>
                </a:spcBef>
              </a:pPr>
              <a:r>
                <a:rPr lang="en-US" sz="3999">
                  <a:solidFill>
                    <a:srgbClr val="FF66C4"/>
                  </a:solidFill>
                  <a:latin typeface="More Sugar"/>
                </a:rPr>
                <a:t>INTRODUCTION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418622">
            <a:off x="0" y="-4000500"/>
            <a:ext cx="18288000" cy="18288000"/>
          </a:xfrm>
          <a:custGeom>
            <a:avLst/>
            <a:gdLst/>
            <a:ahLst/>
            <a:cxnLst/>
            <a:rect l="l" t="t" r="r" b="b"/>
            <a:pathLst>
              <a:path w="18288000" h="18288000">
                <a:moveTo>
                  <a:pt x="0" y="0"/>
                </a:moveTo>
                <a:lnTo>
                  <a:pt x="18288000" y="0"/>
                </a:lnTo>
                <a:lnTo>
                  <a:pt x="18288000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9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-862734">
            <a:off x="14626410" y="-334093"/>
            <a:ext cx="2725587" cy="2725587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-1350211">
            <a:off x="934734" y="668558"/>
            <a:ext cx="1909548" cy="2328640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11252765" y="3781281"/>
            <a:ext cx="7035235" cy="6505719"/>
          </a:xfrm>
          <a:custGeom>
            <a:avLst/>
            <a:gdLst/>
            <a:ahLst/>
            <a:cxnLst/>
            <a:rect l="l" t="t" r="r" b="b"/>
            <a:pathLst>
              <a:path w="7035235" h="6505719">
                <a:moveTo>
                  <a:pt x="0" y="0"/>
                </a:moveTo>
                <a:lnTo>
                  <a:pt x="7035235" y="0"/>
                </a:lnTo>
                <a:lnTo>
                  <a:pt x="7035235" y="6505719"/>
                </a:lnTo>
                <a:lnTo>
                  <a:pt x="0" y="65057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r="-370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304894" y="3870168"/>
            <a:ext cx="11141450" cy="39830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ct val="250000"/>
              </a:lnSpc>
            </a:pPr>
            <a:r>
              <a:rPr lang="en-US" sz="2692" dirty="0">
                <a:solidFill>
                  <a:srgbClr val="D64728"/>
                </a:solidFill>
                <a:latin typeface="More Sugar"/>
              </a:rPr>
              <a:t>YOU ARE GOING TO TAKE A ROLE OF AN URBAN CITY PLANNER.</a:t>
            </a:r>
          </a:p>
          <a:p>
            <a:pPr algn="ctr">
              <a:lnSpc>
                <a:spcPct val="250000"/>
              </a:lnSpc>
            </a:pPr>
            <a:r>
              <a:rPr lang="en-US" sz="2692" dirty="0">
                <a:solidFill>
                  <a:srgbClr val="D64728"/>
                </a:solidFill>
                <a:latin typeface="More Sugar"/>
              </a:rPr>
              <a:t>IN THE SPIRIT OF THE OLYMPICS, </a:t>
            </a:r>
            <a:r>
              <a:rPr lang="en-US" sz="2692" dirty="0">
                <a:solidFill>
                  <a:srgbClr val="00096B"/>
                </a:solidFill>
                <a:latin typeface="More Sugar"/>
              </a:rPr>
              <a:t>YOUR OBJECTIVE IS TO HARNESS YOUR CREATIVITY AND TO CRAFT A BLUEPRINT FOR VENUES</a:t>
            </a:r>
            <a:r>
              <a:rPr lang="en-US" sz="2692" dirty="0">
                <a:solidFill>
                  <a:srgbClr val="D64728"/>
                </a:solidFill>
                <a:latin typeface="More Sugar"/>
              </a:rPr>
              <a:t> THAT WILL HOST THIS PRESTIGIOUS EVENT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3399727" y="1832878"/>
            <a:ext cx="9358409" cy="1775972"/>
            <a:chOff x="0" y="0"/>
            <a:chExt cx="12477878" cy="2367962"/>
          </a:xfrm>
        </p:grpSpPr>
        <p:sp>
          <p:nvSpPr>
            <p:cNvPr id="8" name="TextBox 8"/>
            <p:cNvSpPr txBox="1"/>
            <p:nvPr/>
          </p:nvSpPr>
          <p:spPr>
            <a:xfrm>
              <a:off x="0" y="-161925"/>
              <a:ext cx="12477878" cy="1751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0955"/>
                </a:lnSpc>
                <a:spcBef>
                  <a:spcPct val="0"/>
                </a:spcBef>
              </a:pPr>
              <a:r>
                <a:rPr lang="en-US" sz="7825">
                  <a:solidFill>
                    <a:srgbClr val="004AAD"/>
                  </a:solidFill>
                  <a:latin typeface="More Sugar"/>
                </a:rPr>
                <a:t>TASK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1477904"/>
              <a:ext cx="12477878" cy="89005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599"/>
                </a:lnSpc>
                <a:spcBef>
                  <a:spcPct val="0"/>
                </a:spcBef>
              </a:pPr>
              <a:r>
                <a:rPr lang="en-US" sz="3999">
                  <a:solidFill>
                    <a:srgbClr val="FF66C4"/>
                  </a:solidFill>
                  <a:latin typeface="More Sugar"/>
                </a:rPr>
                <a:t>TASK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418622">
            <a:off x="0" y="-4000500"/>
            <a:ext cx="18288000" cy="18288000"/>
          </a:xfrm>
          <a:custGeom>
            <a:avLst/>
            <a:gdLst/>
            <a:ahLst/>
            <a:cxnLst/>
            <a:rect l="l" t="t" r="r" b="b"/>
            <a:pathLst>
              <a:path w="18288000" h="18288000">
                <a:moveTo>
                  <a:pt x="0" y="0"/>
                </a:moveTo>
                <a:lnTo>
                  <a:pt x="18288000" y="0"/>
                </a:lnTo>
                <a:lnTo>
                  <a:pt x="18288000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9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-862734">
            <a:off x="14626410" y="-334093"/>
            <a:ext cx="2725587" cy="2725587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-1350211">
            <a:off x="934734" y="668558"/>
            <a:ext cx="1909548" cy="2328640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11252765" y="3781281"/>
            <a:ext cx="7035235" cy="6505719"/>
          </a:xfrm>
          <a:custGeom>
            <a:avLst/>
            <a:gdLst/>
            <a:ahLst/>
            <a:cxnLst/>
            <a:rect l="l" t="t" r="r" b="b"/>
            <a:pathLst>
              <a:path w="7035235" h="6505719">
                <a:moveTo>
                  <a:pt x="0" y="0"/>
                </a:moveTo>
                <a:lnTo>
                  <a:pt x="7035235" y="0"/>
                </a:lnTo>
                <a:lnTo>
                  <a:pt x="7035235" y="6505719"/>
                </a:lnTo>
                <a:lnTo>
                  <a:pt x="0" y="65057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r="-370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304894" y="3870168"/>
            <a:ext cx="11141450" cy="56918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sz="2692" dirty="0">
                <a:solidFill>
                  <a:srgbClr val="D64728"/>
                </a:solidFill>
                <a:latin typeface="More Sugar"/>
              </a:rPr>
              <a:t>IN THIS ACTIVITY, ALL NEIGHBORHOODS ACROSS ICELAND HAVE THE OPPORTUNITY TO PARTICIPATE AND SHOWCASE THEIR CAPABILITY TO </a:t>
            </a:r>
            <a:r>
              <a:rPr lang="en-US" sz="2692" dirty="0">
                <a:solidFill>
                  <a:srgbClr val="00096B"/>
                </a:solidFill>
                <a:latin typeface="More Sugar"/>
              </a:rPr>
              <a:t>CONSTRUCT OLYMPIC STADIUMS</a:t>
            </a:r>
            <a:r>
              <a:rPr lang="en-US" sz="2692" dirty="0">
                <a:solidFill>
                  <a:srgbClr val="D64728"/>
                </a:solidFill>
                <a:latin typeface="More Sugar"/>
              </a:rPr>
              <a:t> SUITABLE FOR HOSTING A TOTAL OF </a:t>
            </a:r>
            <a:r>
              <a:rPr lang="en-US" sz="2692" dirty="0">
                <a:solidFill>
                  <a:srgbClr val="00096B"/>
                </a:solidFill>
                <a:latin typeface="More Sugar"/>
              </a:rPr>
              <a:t>40 DIFFERENT SPORTS</a:t>
            </a:r>
            <a:r>
              <a:rPr lang="en-US" sz="2692" dirty="0">
                <a:solidFill>
                  <a:srgbClr val="D64728"/>
                </a:solidFill>
                <a:latin typeface="More Sugar"/>
              </a:rPr>
              <a:t>. TO ACHIEVE THIS, THE TASK IS DIVIDED AMONG TEAMS OF EXPERTS, INCLUDING YOURSELF.</a:t>
            </a:r>
          </a:p>
          <a:p>
            <a:pPr algn="ctr">
              <a:lnSpc>
                <a:spcPct val="200000"/>
              </a:lnSpc>
            </a:pPr>
            <a:endParaRPr lang="en-US" sz="2692" dirty="0">
              <a:solidFill>
                <a:srgbClr val="D64728"/>
              </a:solidFill>
              <a:latin typeface="More Sugar"/>
            </a:endParaRPr>
          </a:p>
        </p:txBody>
      </p:sp>
      <p:grpSp>
        <p:nvGrpSpPr>
          <p:cNvPr id="7" name="Group 7"/>
          <p:cNvGrpSpPr/>
          <p:nvPr/>
        </p:nvGrpSpPr>
        <p:grpSpPr>
          <a:xfrm>
            <a:off x="3399727" y="1832878"/>
            <a:ext cx="9358409" cy="1775972"/>
            <a:chOff x="0" y="0"/>
            <a:chExt cx="12477878" cy="2367962"/>
          </a:xfrm>
        </p:grpSpPr>
        <p:sp>
          <p:nvSpPr>
            <p:cNvPr id="8" name="TextBox 8"/>
            <p:cNvSpPr txBox="1"/>
            <p:nvPr/>
          </p:nvSpPr>
          <p:spPr>
            <a:xfrm>
              <a:off x="0" y="-161925"/>
              <a:ext cx="12477878" cy="1751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0955"/>
                </a:lnSpc>
                <a:spcBef>
                  <a:spcPct val="0"/>
                </a:spcBef>
              </a:pPr>
              <a:r>
                <a:rPr lang="en-US" sz="7825">
                  <a:solidFill>
                    <a:srgbClr val="004AAD"/>
                  </a:solidFill>
                  <a:latin typeface="More Sugar"/>
                </a:rPr>
                <a:t>TASK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1477904"/>
              <a:ext cx="12477878" cy="89005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599"/>
                </a:lnSpc>
                <a:spcBef>
                  <a:spcPct val="0"/>
                </a:spcBef>
              </a:pPr>
              <a:r>
                <a:rPr lang="en-US" sz="3999">
                  <a:solidFill>
                    <a:srgbClr val="FF66C4"/>
                  </a:solidFill>
                  <a:latin typeface="More Sugar"/>
                </a:rPr>
                <a:t>TASK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418622">
            <a:off x="0" y="-4000500"/>
            <a:ext cx="18288000" cy="18288000"/>
          </a:xfrm>
          <a:custGeom>
            <a:avLst/>
            <a:gdLst/>
            <a:ahLst/>
            <a:cxnLst/>
            <a:rect l="l" t="t" r="r" b="b"/>
            <a:pathLst>
              <a:path w="18288000" h="18288000">
                <a:moveTo>
                  <a:pt x="0" y="0"/>
                </a:moveTo>
                <a:lnTo>
                  <a:pt x="18288000" y="0"/>
                </a:lnTo>
                <a:lnTo>
                  <a:pt x="18288000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9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4759121" cy="6201999"/>
          </a:xfrm>
          <a:custGeom>
            <a:avLst/>
            <a:gdLst/>
            <a:ahLst/>
            <a:cxnLst/>
            <a:rect l="l" t="t" r="r" b="b"/>
            <a:pathLst>
              <a:path w="4759121" h="6201999">
                <a:moveTo>
                  <a:pt x="0" y="0"/>
                </a:moveTo>
                <a:lnTo>
                  <a:pt x="4759121" y="0"/>
                </a:lnTo>
                <a:lnTo>
                  <a:pt x="4759121" y="6201999"/>
                </a:lnTo>
                <a:lnTo>
                  <a:pt x="0" y="620199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13427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4464796" y="3734810"/>
            <a:ext cx="9358409" cy="1838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54"/>
              </a:lnSpc>
            </a:pPr>
            <a:r>
              <a:rPr lang="en-US" sz="2692" dirty="0">
                <a:solidFill>
                  <a:srgbClr val="00096B"/>
                </a:solidFill>
                <a:latin typeface="More Sugar"/>
              </a:rPr>
              <a:t>TWO </a:t>
            </a:r>
            <a:r>
              <a:rPr lang="en-US" sz="2692" dirty="0">
                <a:solidFill>
                  <a:srgbClr val="D64728"/>
                </a:solidFill>
                <a:latin typeface="More Sugar"/>
              </a:rPr>
              <a:t>URBAN CITY PLANNERS WORK TOGETHER TO DESIGN A PROPOSAL FOR NEIGHBOURHOOD THAT WILL HOST </a:t>
            </a:r>
            <a:r>
              <a:rPr lang="en-US" sz="2692" dirty="0">
                <a:solidFill>
                  <a:srgbClr val="00096B"/>
                </a:solidFill>
                <a:latin typeface="More Sugar"/>
              </a:rPr>
              <a:t>3 SPORTS MAX</a:t>
            </a:r>
            <a:r>
              <a:rPr lang="en-US" sz="2692" dirty="0">
                <a:solidFill>
                  <a:srgbClr val="D64728"/>
                </a:solidFill>
                <a:latin typeface="More Sugar"/>
              </a:rPr>
              <a:t>.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464796" y="1521151"/>
            <a:ext cx="9358409" cy="1775972"/>
            <a:chOff x="0" y="0"/>
            <a:chExt cx="12477878" cy="2367962"/>
          </a:xfrm>
        </p:grpSpPr>
        <p:sp>
          <p:nvSpPr>
            <p:cNvPr id="6" name="TextBox 6"/>
            <p:cNvSpPr txBox="1"/>
            <p:nvPr/>
          </p:nvSpPr>
          <p:spPr>
            <a:xfrm>
              <a:off x="0" y="-161925"/>
              <a:ext cx="12477878" cy="1751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0955"/>
                </a:lnSpc>
                <a:spcBef>
                  <a:spcPct val="0"/>
                </a:spcBef>
              </a:pPr>
              <a:r>
                <a:rPr lang="en-US" sz="7825">
                  <a:solidFill>
                    <a:srgbClr val="004AAD"/>
                  </a:solidFill>
                  <a:latin typeface="More Sugar"/>
                </a:rPr>
                <a:t>TASK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1477904"/>
              <a:ext cx="12477878" cy="89005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599"/>
                </a:lnSpc>
                <a:spcBef>
                  <a:spcPct val="0"/>
                </a:spcBef>
              </a:pPr>
              <a:r>
                <a:rPr lang="en-US" sz="3999">
                  <a:solidFill>
                    <a:srgbClr val="FF66C4"/>
                  </a:solidFill>
                  <a:latin typeface="More Sugar"/>
                </a:rPr>
                <a:t>TERMS AND CONDITIONS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13866584" y="0"/>
            <a:ext cx="4421416" cy="6201999"/>
          </a:xfrm>
          <a:custGeom>
            <a:avLst/>
            <a:gdLst/>
            <a:ahLst/>
            <a:cxnLst/>
            <a:rect l="l" t="t" r="r" b="b"/>
            <a:pathLst>
              <a:path w="4421416" h="6201999">
                <a:moveTo>
                  <a:pt x="0" y="0"/>
                </a:moveTo>
                <a:lnTo>
                  <a:pt x="4421416" y="0"/>
                </a:lnTo>
                <a:lnTo>
                  <a:pt x="4421416" y="6201999"/>
                </a:lnTo>
                <a:lnTo>
                  <a:pt x="0" y="620199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5217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522143" y="6678594"/>
            <a:ext cx="17243714" cy="25035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54"/>
              </a:lnSpc>
            </a:pPr>
            <a:r>
              <a:rPr lang="en-US" sz="2692" dirty="0">
                <a:solidFill>
                  <a:srgbClr val="D64728"/>
                </a:solidFill>
                <a:latin typeface="More Sugar"/>
              </a:rPr>
              <a:t>YOU WILL </a:t>
            </a:r>
            <a:r>
              <a:rPr lang="en-US" sz="2692" dirty="0">
                <a:solidFill>
                  <a:srgbClr val="00096B"/>
                </a:solidFill>
                <a:latin typeface="More Sugar"/>
              </a:rPr>
              <a:t>DRAFT A PROPOSAL</a:t>
            </a:r>
            <a:r>
              <a:rPr lang="en-US" sz="2692" dirty="0">
                <a:solidFill>
                  <a:srgbClr val="D64728"/>
                </a:solidFill>
                <a:latin typeface="More Sugar"/>
              </a:rPr>
              <a:t> FOR A NEIGHBORHOOD</a:t>
            </a:r>
          </a:p>
          <a:p>
            <a:pPr algn="ctr">
              <a:lnSpc>
                <a:spcPts val="4954"/>
              </a:lnSpc>
            </a:pPr>
            <a:r>
              <a:rPr lang="en-US" sz="2692" dirty="0">
                <a:solidFill>
                  <a:srgbClr val="D64728"/>
                </a:solidFill>
                <a:latin typeface="More Sugar"/>
              </a:rPr>
              <a:t>FOLLOWING THIS PHASE, PLEASE, ENSURE THAT </a:t>
            </a:r>
            <a:r>
              <a:rPr lang="en-US" sz="2692" dirty="0">
                <a:solidFill>
                  <a:srgbClr val="00096B"/>
                </a:solidFill>
                <a:latin typeface="More Sugar"/>
              </a:rPr>
              <a:t>THE SPORT ARENAS ARE DESIGNED TO MEET THE SPECIFIC DIMENSIONS AND REQUIREMENTS</a:t>
            </a:r>
            <a:r>
              <a:rPr lang="en-US" sz="2692" dirty="0">
                <a:solidFill>
                  <a:srgbClr val="D64728"/>
                </a:solidFill>
                <a:latin typeface="More Sugar"/>
              </a:rPr>
              <a:t> OF EACH RESPECTIVE SPORT.</a:t>
            </a:r>
          </a:p>
          <a:p>
            <a:pPr algn="ctr">
              <a:lnSpc>
                <a:spcPts val="4954"/>
              </a:lnSpc>
            </a:pPr>
            <a:endParaRPr lang="en-US" sz="2692" dirty="0">
              <a:solidFill>
                <a:srgbClr val="D64728"/>
              </a:solidFill>
              <a:latin typeface="More Sugar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418622">
            <a:off x="0" y="-4000500"/>
            <a:ext cx="18288000" cy="18288000"/>
          </a:xfrm>
          <a:custGeom>
            <a:avLst/>
            <a:gdLst/>
            <a:ahLst/>
            <a:cxnLst/>
            <a:rect l="l" t="t" r="r" b="b"/>
            <a:pathLst>
              <a:path w="18288000" h="18288000">
                <a:moveTo>
                  <a:pt x="0" y="0"/>
                </a:moveTo>
                <a:lnTo>
                  <a:pt x="18288000" y="0"/>
                </a:lnTo>
                <a:lnTo>
                  <a:pt x="18288000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9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5599221" y="3372860"/>
            <a:ext cx="8449204" cy="1862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54"/>
              </a:lnSpc>
            </a:pPr>
            <a:r>
              <a:rPr lang="en-US" sz="2692" dirty="0">
                <a:solidFill>
                  <a:srgbClr val="D64728"/>
                </a:solidFill>
                <a:latin typeface="More Sugar"/>
              </a:rPr>
              <a:t>YOUR TASK IS</a:t>
            </a:r>
            <a:r>
              <a:rPr lang="en-US" sz="2692" dirty="0">
                <a:solidFill>
                  <a:srgbClr val="00096B"/>
                </a:solidFill>
                <a:latin typeface="More Sugar"/>
              </a:rPr>
              <a:t> TO RESEARCH AND DETERMINE THE PRECISE DIMENSIONS</a:t>
            </a:r>
            <a:r>
              <a:rPr lang="en-US" sz="2692" dirty="0">
                <a:solidFill>
                  <a:srgbClr val="D64728"/>
                </a:solidFill>
                <a:latin typeface="More Sugar"/>
              </a:rPr>
              <a:t> OF THEIR RESPECTIVE FIELDS AND ARENAS.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4464796" y="1521151"/>
            <a:ext cx="9358409" cy="1775972"/>
            <a:chOff x="0" y="0"/>
            <a:chExt cx="12477878" cy="2367962"/>
          </a:xfrm>
        </p:grpSpPr>
        <p:sp>
          <p:nvSpPr>
            <p:cNvPr id="5" name="TextBox 5"/>
            <p:cNvSpPr txBox="1"/>
            <p:nvPr/>
          </p:nvSpPr>
          <p:spPr>
            <a:xfrm>
              <a:off x="0" y="-161925"/>
              <a:ext cx="12477878" cy="1751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0955"/>
                </a:lnSpc>
                <a:spcBef>
                  <a:spcPct val="0"/>
                </a:spcBef>
              </a:pPr>
              <a:r>
                <a:rPr lang="en-US" sz="7825">
                  <a:solidFill>
                    <a:srgbClr val="004AAD"/>
                  </a:solidFill>
                  <a:latin typeface="More Sugar"/>
                </a:rPr>
                <a:t>TASK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1477904"/>
              <a:ext cx="12477878" cy="89005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599"/>
                </a:lnSpc>
                <a:spcBef>
                  <a:spcPct val="0"/>
                </a:spcBef>
              </a:pPr>
              <a:r>
                <a:rPr lang="en-US" sz="3999">
                  <a:solidFill>
                    <a:srgbClr val="FF66C4"/>
                  </a:solidFill>
                  <a:latin typeface="More Sugar"/>
                </a:rPr>
                <a:t>TERMS AND CONDITIONS</a:t>
              </a:r>
            </a:p>
          </p:txBody>
        </p:sp>
      </p:grpSp>
      <p:sp>
        <p:nvSpPr>
          <p:cNvPr id="7" name="Freeform 7"/>
          <p:cNvSpPr/>
          <p:nvPr/>
        </p:nvSpPr>
        <p:spPr>
          <a:xfrm>
            <a:off x="13866584" y="0"/>
            <a:ext cx="4421416" cy="6201999"/>
          </a:xfrm>
          <a:custGeom>
            <a:avLst/>
            <a:gdLst/>
            <a:ahLst/>
            <a:cxnLst/>
            <a:rect l="l" t="t" r="r" b="b"/>
            <a:pathLst>
              <a:path w="4421416" h="6201999">
                <a:moveTo>
                  <a:pt x="0" y="0"/>
                </a:moveTo>
                <a:lnTo>
                  <a:pt x="4421416" y="0"/>
                </a:lnTo>
                <a:lnTo>
                  <a:pt x="4421416" y="6201999"/>
                </a:lnTo>
                <a:lnTo>
                  <a:pt x="0" y="620199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5217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483177" y="5763849"/>
            <a:ext cx="17243714" cy="25035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54"/>
              </a:lnSpc>
            </a:pPr>
            <a:r>
              <a:rPr lang="en-US" sz="2692" dirty="0">
                <a:solidFill>
                  <a:srgbClr val="D64728"/>
                </a:solidFill>
                <a:latin typeface="More Sugar"/>
              </a:rPr>
              <a:t>CONSIDER ALLOCATING </a:t>
            </a:r>
            <a:r>
              <a:rPr lang="en-US" sz="2692" dirty="0">
                <a:solidFill>
                  <a:srgbClr val="00096B"/>
                </a:solidFill>
                <a:latin typeface="More Sugar"/>
              </a:rPr>
              <a:t>SPACE FOR SPECTATORS AND SOCIAL EVENTS</a:t>
            </a:r>
            <a:r>
              <a:rPr lang="en-US" sz="2692" dirty="0">
                <a:solidFill>
                  <a:srgbClr val="D64728"/>
                </a:solidFill>
                <a:latin typeface="More Sugar"/>
              </a:rPr>
              <a:t>.</a:t>
            </a:r>
          </a:p>
          <a:p>
            <a:pPr algn="ctr">
              <a:lnSpc>
                <a:spcPts val="4954"/>
              </a:lnSpc>
            </a:pPr>
            <a:r>
              <a:rPr lang="en-US" sz="2692" dirty="0">
                <a:solidFill>
                  <a:srgbClr val="D64728"/>
                </a:solidFill>
                <a:latin typeface="More Sugar"/>
              </a:rPr>
              <a:t>Also, do not forget about that each Olympics </a:t>
            </a:r>
            <a:r>
              <a:rPr lang="en-US" sz="2692" dirty="0">
                <a:solidFill>
                  <a:srgbClr val="00096B"/>
                </a:solidFill>
                <a:latin typeface="More Sugar"/>
              </a:rPr>
              <a:t>neighborhood should prominently feature the iconic Olympics logo</a:t>
            </a:r>
            <a:r>
              <a:rPr lang="en-US" sz="2692" dirty="0">
                <a:solidFill>
                  <a:srgbClr val="D64728"/>
                </a:solidFill>
                <a:latin typeface="More Sugar"/>
              </a:rPr>
              <a:t>, which consists of five interlocking circles, This logo should be displayed in one section of your neighborhood design.</a:t>
            </a:r>
          </a:p>
        </p:txBody>
      </p:sp>
      <p:sp>
        <p:nvSpPr>
          <p:cNvPr id="9" name="Freeform 9"/>
          <p:cNvSpPr/>
          <p:nvPr/>
        </p:nvSpPr>
        <p:spPr>
          <a:xfrm>
            <a:off x="0" y="448134"/>
            <a:ext cx="5514276" cy="5099238"/>
          </a:xfrm>
          <a:custGeom>
            <a:avLst/>
            <a:gdLst/>
            <a:ahLst/>
            <a:cxnLst/>
            <a:rect l="l" t="t" r="r" b="b"/>
            <a:pathLst>
              <a:path w="5514276" h="5099238">
                <a:moveTo>
                  <a:pt x="0" y="0"/>
                </a:moveTo>
                <a:lnTo>
                  <a:pt x="5514276" y="0"/>
                </a:lnTo>
                <a:lnTo>
                  <a:pt x="5514276" y="5099238"/>
                </a:lnTo>
                <a:lnTo>
                  <a:pt x="0" y="509923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r="-3708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418622">
            <a:off x="0" y="-4000500"/>
            <a:ext cx="18288000" cy="18288000"/>
          </a:xfrm>
          <a:custGeom>
            <a:avLst/>
            <a:gdLst/>
            <a:ahLst/>
            <a:cxnLst/>
            <a:rect l="l" t="t" r="r" b="b"/>
            <a:pathLst>
              <a:path w="18288000" h="18288000">
                <a:moveTo>
                  <a:pt x="0" y="0"/>
                </a:moveTo>
                <a:lnTo>
                  <a:pt x="18288000" y="0"/>
                </a:lnTo>
                <a:lnTo>
                  <a:pt x="18288000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9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2849881" y="1028700"/>
            <a:ext cx="12588238" cy="8898219"/>
          </a:xfrm>
          <a:custGeom>
            <a:avLst/>
            <a:gdLst/>
            <a:ahLst/>
            <a:cxnLst/>
            <a:rect l="l" t="t" r="r" b="b"/>
            <a:pathLst>
              <a:path w="12588238" h="8898219">
                <a:moveTo>
                  <a:pt x="0" y="0"/>
                </a:moveTo>
                <a:lnTo>
                  <a:pt x="12588238" y="0"/>
                </a:lnTo>
                <a:lnTo>
                  <a:pt x="12588238" y="8898219"/>
                </a:lnTo>
                <a:lnTo>
                  <a:pt x="0" y="889821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418622">
            <a:off x="0" y="-4000500"/>
            <a:ext cx="18288000" cy="18288000"/>
          </a:xfrm>
          <a:custGeom>
            <a:avLst/>
            <a:gdLst/>
            <a:ahLst/>
            <a:cxnLst/>
            <a:rect l="l" t="t" r="r" b="b"/>
            <a:pathLst>
              <a:path w="18288000" h="18288000">
                <a:moveTo>
                  <a:pt x="0" y="0"/>
                </a:moveTo>
                <a:lnTo>
                  <a:pt x="18288000" y="0"/>
                </a:lnTo>
                <a:lnTo>
                  <a:pt x="18288000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9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2817474" y="1570768"/>
            <a:ext cx="12653052" cy="7145465"/>
          </a:xfrm>
          <a:custGeom>
            <a:avLst/>
            <a:gdLst/>
            <a:ahLst/>
            <a:cxnLst/>
            <a:rect l="l" t="t" r="r" b="b"/>
            <a:pathLst>
              <a:path w="12653052" h="7145465">
                <a:moveTo>
                  <a:pt x="0" y="0"/>
                </a:moveTo>
                <a:lnTo>
                  <a:pt x="12653052" y="0"/>
                </a:lnTo>
                <a:lnTo>
                  <a:pt x="12653052" y="7145464"/>
                </a:lnTo>
                <a:lnTo>
                  <a:pt x="0" y="714546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418622">
            <a:off x="0" y="-4000500"/>
            <a:ext cx="18288000" cy="18288000"/>
          </a:xfrm>
          <a:custGeom>
            <a:avLst/>
            <a:gdLst/>
            <a:ahLst/>
            <a:cxnLst/>
            <a:rect l="l" t="t" r="r" b="b"/>
            <a:pathLst>
              <a:path w="18288000" h="18288000">
                <a:moveTo>
                  <a:pt x="0" y="0"/>
                </a:moveTo>
                <a:lnTo>
                  <a:pt x="18288000" y="0"/>
                </a:lnTo>
                <a:lnTo>
                  <a:pt x="18288000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9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2297470" y="1158057"/>
            <a:ext cx="13693059" cy="7970886"/>
          </a:xfrm>
          <a:custGeom>
            <a:avLst/>
            <a:gdLst/>
            <a:ahLst/>
            <a:cxnLst/>
            <a:rect l="l" t="t" r="r" b="b"/>
            <a:pathLst>
              <a:path w="13693059" h="7970886">
                <a:moveTo>
                  <a:pt x="0" y="0"/>
                </a:moveTo>
                <a:lnTo>
                  <a:pt x="13693060" y="0"/>
                </a:lnTo>
                <a:lnTo>
                  <a:pt x="13693060" y="7970886"/>
                </a:lnTo>
                <a:lnTo>
                  <a:pt x="0" y="797088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418622">
            <a:off x="0" y="-4000500"/>
            <a:ext cx="18288000" cy="18288000"/>
          </a:xfrm>
          <a:custGeom>
            <a:avLst/>
            <a:gdLst/>
            <a:ahLst/>
            <a:cxnLst/>
            <a:rect l="l" t="t" r="r" b="b"/>
            <a:pathLst>
              <a:path w="18288000" h="18288000">
                <a:moveTo>
                  <a:pt x="0" y="0"/>
                </a:moveTo>
                <a:lnTo>
                  <a:pt x="18288000" y="0"/>
                </a:lnTo>
                <a:lnTo>
                  <a:pt x="18288000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9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76200" y="2454971"/>
            <a:ext cx="17983199" cy="75999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98"/>
              </a:lnSpc>
            </a:pPr>
            <a:r>
              <a:rPr lang="en-US" sz="2400" dirty="0">
                <a:solidFill>
                  <a:srgbClr val="00096B"/>
                </a:solidFill>
                <a:latin typeface="More Sugar"/>
              </a:rPr>
              <a:t>INSTRUCTIONS</a:t>
            </a:r>
            <a:r>
              <a:rPr lang="en-US" sz="2400" dirty="0">
                <a:solidFill>
                  <a:srgbClr val="D64728"/>
                </a:solidFill>
                <a:latin typeface="More Sugar"/>
              </a:rPr>
              <a:t>:</a:t>
            </a:r>
          </a:p>
          <a:p>
            <a:pPr algn="ctr">
              <a:lnSpc>
                <a:spcPts val="3298"/>
              </a:lnSpc>
            </a:pPr>
            <a:r>
              <a:rPr lang="en-US" sz="2400" dirty="0">
                <a:solidFill>
                  <a:srgbClr val="D64728"/>
                </a:solidFill>
                <a:latin typeface="More Sugar"/>
              </a:rPr>
              <a:t>1. </a:t>
            </a:r>
            <a:r>
              <a:rPr lang="en-US" sz="2400" dirty="0">
                <a:solidFill>
                  <a:srgbClr val="00096B"/>
                </a:solidFill>
                <a:latin typeface="More Sugar"/>
              </a:rPr>
              <a:t>**Neighborhood Selection**: </a:t>
            </a:r>
            <a:r>
              <a:rPr lang="en-US" sz="2400" dirty="0">
                <a:solidFill>
                  <a:srgbClr val="D64728"/>
                </a:solidFill>
                <a:latin typeface="More Sugar"/>
              </a:rPr>
              <a:t>Choose a neighborhood for your Olympic project. Your teacher will provide a printed map of the selected area.</a:t>
            </a:r>
          </a:p>
          <a:p>
            <a:pPr algn="ctr">
              <a:lnSpc>
                <a:spcPts val="3298"/>
              </a:lnSpc>
            </a:pPr>
            <a:r>
              <a:rPr lang="en-US" sz="2400" dirty="0">
                <a:solidFill>
                  <a:srgbClr val="D64728"/>
                </a:solidFill>
                <a:latin typeface="More Sugar"/>
              </a:rPr>
              <a:t>2.</a:t>
            </a:r>
            <a:r>
              <a:rPr lang="en-US" sz="2400" dirty="0">
                <a:solidFill>
                  <a:srgbClr val="00096B"/>
                </a:solidFill>
                <a:latin typeface="More Sugar"/>
              </a:rPr>
              <a:t> **Sports Selection**: </a:t>
            </a:r>
            <a:r>
              <a:rPr lang="en-US" sz="2400" dirty="0">
                <a:solidFill>
                  <a:srgbClr val="D64728"/>
                </a:solidFill>
                <a:latin typeface="More Sugar"/>
              </a:rPr>
              <a:t>Collaborate with your partner planner to select three sports for your neighborhood.</a:t>
            </a:r>
          </a:p>
          <a:p>
            <a:pPr algn="ctr">
              <a:lnSpc>
                <a:spcPts val="3298"/>
              </a:lnSpc>
            </a:pPr>
            <a:r>
              <a:rPr lang="en-US" sz="2400" dirty="0">
                <a:solidFill>
                  <a:srgbClr val="D64728"/>
                </a:solidFill>
                <a:latin typeface="More Sugar"/>
              </a:rPr>
              <a:t>3. </a:t>
            </a:r>
            <a:r>
              <a:rPr lang="en-US" sz="2400" dirty="0">
                <a:solidFill>
                  <a:srgbClr val="00096B"/>
                </a:solidFill>
                <a:latin typeface="More Sugar"/>
              </a:rPr>
              <a:t>**Coordinate System**: </a:t>
            </a:r>
            <a:r>
              <a:rPr lang="en-US" sz="2400" dirty="0">
                <a:solidFill>
                  <a:srgbClr val="D64728"/>
                </a:solidFill>
                <a:latin typeface="More Sugar"/>
              </a:rPr>
              <a:t>Determine the central point or coordinate system for your neighborhood, which will serve as the reference point for your designs.</a:t>
            </a:r>
          </a:p>
          <a:p>
            <a:pPr algn="ctr">
              <a:lnSpc>
                <a:spcPts val="3298"/>
              </a:lnSpc>
            </a:pPr>
            <a:r>
              <a:rPr lang="en-US" sz="2400" dirty="0">
                <a:solidFill>
                  <a:srgbClr val="D64728"/>
                </a:solidFill>
                <a:latin typeface="More Sugar"/>
              </a:rPr>
              <a:t>4. </a:t>
            </a:r>
            <a:r>
              <a:rPr lang="en-US" sz="2400" dirty="0">
                <a:solidFill>
                  <a:srgbClr val="00096B"/>
                </a:solidFill>
                <a:latin typeface="More Sugar"/>
              </a:rPr>
              <a:t>**Circular Arena**:</a:t>
            </a:r>
            <a:r>
              <a:rPr lang="en-US" sz="2400" dirty="0">
                <a:solidFill>
                  <a:srgbClr val="D64728"/>
                </a:solidFill>
                <a:latin typeface="More Sugar"/>
              </a:rPr>
              <a:t> Design one of your sports arenas in a circular shape and provide the equation defining the circle's dimensions.</a:t>
            </a:r>
          </a:p>
          <a:p>
            <a:pPr algn="ctr">
              <a:lnSpc>
                <a:spcPts val="3298"/>
              </a:lnSpc>
            </a:pPr>
            <a:r>
              <a:rPr lang="en-US" sz="2400" dirty="0">
                <a:solidFill>
                  <a:srgbClr val="D64728"/>
                </a:solidFill>
                <a:latin typeface="More Sugar"/>
              </a:rPr>
              <a:t>5. </a:t>
            </a:r>
            <a:r>
              <a:rPr lang="en-US" sz="2400" dirty="0">
                <a:solidFill>
                  <a:srgbClr val="00096B"/>
                </a:solidFill>
                <a:latin typeface="More Sugar"/>
              </a:rPr>
              <a:t>**Quadrilateral Arena**: </a:t>
            </a:r>
            <a:r>
              <a:rPr lang="en-US" sz="2400" dirty="0">
                <a:solidFill>
                  <a:srgbClr val="D64728"/>
                </a:solidFill>
                <a:latin typeface="More Sugar"/>
              </a:rPr>
              <a:t>Create one of your sports arenas in a quadrilateral shape and specify the coordinates of its vertices.</a:t>
            </a:r>
          </a:p>
          <a:p>
            <a:pPr algn="ctr">
              <a:lnSpc>
                <a:spcPts val="3298"/>
              </a:lnSpc>
            </a:pPr>
            <a:r>
              <a:rPr lang="en-US" sz="2400" dirty="0">
                <a:solidFill>
                  <a:srgbClr val="D64728"/>
                </a:solidFill>
                <a:latin typeface="More Sugar"/>
              </a:rPr>
              <a:t>6. </a:t>
            </a:r>
            <a:r>
              <a:rPr lang="en-US" sz="2400" dirty="0">
                <a:solidFill>
                  <a:srgbClr val="00096B"/>
                </a:solidFill>
                <a:latin typeface="More Sugar"/>
              </a:rPr>
              <a:t>**Polygon Arena**:</a:t>
            </a:r>
            <a:r>
              <a:rPr lang="en-US" sz="2400" dirty="0">
                <a:solidFill>
                  <a:srgbClr val="D64728"/>
                </a:solidFill>
                <a:latin typeface="More Sugar"/>
              </a:rPr>
              <a:t> For the third sports arena, select any polygon shape and calculate its perimeter.</a:t>
            </a:r>
          </a:p>
          <a:p>
            <a:pPr algn="ctr">
              <a:lnSpc>
                <a:spcPts val="3298"/>
              </a:lnSpc>
            </a:pPr>
            <a:r>
              <a:rPr lang="en-US" sz="2400" dirty="0">
                <a:solidFill>
                  <a:srgbClr val="D64728"/>
                </a:solidFill>
                <a:latin typeface="More Sugar"/>
              </a:rPr>
              <a:t>7. </a:t>
            </a:r>
            <a:r>
              <a:rPr lang="en-US" sz="2400" dirty="0">
                <a:solidFill>
                  <a:srgbClr val="00096B"/>
                </a:solidFill>
                <a:latin typeface="More Sugar"/>
              </a:rPr>
              <a:t>**Olympics Circle Logo**: </a:t>
            </a:r>
            <a:r>
              <a:rPr lang="en-US" sz="2400" dirty="0">
                <a:solidFill>
                  <a:srgbClr val="D64728"/>
                </a:solidFill>
                <a:latin typeface="More Sugar"/>
              </a:rPr>
              <a:t>Incorporate the Olympics Circle logo into your neighborhood design. Provide the equations for each of the five interlocking circles representing continents.</a:t>
            </a:r>
          </a:p>
          <a:p>
            <a:pPr algn="ctr">
              <a:lnSpc>
                <a:spcPts val="3298"/>
              </a:lnSpc>
            </a:pPr>
            <a:r>
              <a:rPr lang="en-US" sz="2400" dirty="0">
                <a:solidFill>
                  <a:srgbClr val="D64728"/>
                </a:solidFill>
                <a:latin typeface="More Sugar"/>
              </a:rPr>
              <a:t>8. </a:t>
            </a:r>
            <a:r>
              <a:rPr lang="en-US" sz="2400" dirty="0">
                <a:solidFill>
                  <a:srgbClr val="00096B"/>
                </a:solidFill>
                <a:latin typeface="More Sugar"/>
              </a:rPr>
              <a:t>**Cultural and Heritage Street**: </a:t>
            </a:r>
            <a:r>
              <a:rPr lang="en-US" sz="2400" dirty="0">
                <a:solidFill>
                  <a:srgbClr val="D64728"/>
                </a:solidFill>
                <a:latin typeface="More Sugar"/>
              </a:rPr>
              <a:t>Identify a street in your neighborhood that will be dedicated to Cultural and Heritage activities. Write the equations for the parallel lines that outline this street.</a:t>
            </a:r>
          </a:p>
          <a:p>
            <a:pPr algn="ctr">
              <a:lnSpc>
                <a:spcPts val="3298"/>
              </a:lnSpc>
            </a:pPr>
            <a:r>
              <a:rPr lang="en-US" sz="2400" dirty="0">
                <a:solidFill>
                  <a:srgbClr val="D64728"/>
                </a:solidFill>
                <a:latin typeface="More Sugar"/>
              </a:rPr>
              <a:t>9. </a:t>
            </a:r>
            <a:r>
              <a:rPr lang="en-US" sz="2400" dirty="0">
                <a:solidFill>
                  <a:srgbClr val="00096B"/>
                </a:solidFill>
                <a:latin typeface="More Sugar"/>
              </a:rPr>
              <a:t>**Olympic Square**:</a:t>
            </a:r>
            <a:r>
              <a:rPr lang="en-US" sz="2400" dirty="0">
                <a:solidFill>
                  <a:srgbClr val="D64728"/>
                </a:solidFill>
                <a:latin typeface="More Sugar"/>
              </a:rPr>
              <a:t> Locate a perpendicular cross-section where the main Olympic Square will be situated. Write the equations for the perpendicular lines that define this area.</a:t>
            </a:r>
          </a:p>
          <a:p>
            <a:pPr algn="ctr">
              <a:lnSpc>
                <a:spcPts val="3298"/>
              </a:lnSpc>
            </a:pPr>
            <a:r>
              <a:rPr lang="en-US" sz="2400" dirty="0">
                <a:solidFill>
                  <a:srgbClr val="D64728"/>
                </a:solidFill>
                <a:latin typeface="More Sugar"/>
              </a:rPr>
              <a:t>10. </a:t>
            </a:r>
            <a:r>
              <a:rPr lang="en-US" sz="2400" dirty="0">
                <a:solidFill>
                  <a:srgbClr val="00096B"/>
                </a:solidFill>
                <a:latin typeface="More Sugar"/>
              </a:rPr>
              <a:t>**Progress Report**: </a:t>
            </a:r>
            <a:r>
              <a:rPr lang="en-US" sz="2400" dirty="0">
                <a:solidFill>
                  <a:srgbClr val="D64728"/>
                </a:solidFill>
                <a:latin typeface="More Sugar"/>
              </a:rPr>
              <a:t>Compile a progress report detailing how your Olympic Neighborhood meets all the specified criteria. 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4464796" y="456082"/>
            <a:ext cx="9358409" cy="1775972"/>
            <a:chOff x="0" y="0"/>
            <a:chExt cx="12477878" cy="2367962"/>
          </a:xfrm>
        </p:grpSpPr>
        <p:sp>
          <p:nvSpPr>
            <p:cNvPr id="5" name="TextBox 5"/>
            <p:cNvSpPr txBox="1"/>
            <p:nvPr/>
          </p:nvSpPr>
          <p:spPr>
            <a:xfrm>
              <a:off x="0" y="-161925"/>
              <a:ext cx="12477878" cy="1751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0955"/>
                </a:lnSpc>
                <a:spcBef>
                  <a:spcPct val="0"/>
                </a:spcBef>
              </a:pPr>
              <a:r>
                <a:rPr lang="en-US" sz="7825">
                  <a:solidFill>
                    <a:srgbClr val="004AAD"/>
                  </a:solidFill>
                  <a:latin typeface="More Sugar"/>
                </a:rPr>
                <a:t>TASK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1477904"/>
              <a:ext cx="12477878" cy="89005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599"/>
                </a:lnSpc>
                <a:spcBef>
                  <a:spcPct val="0"/>
                </a:spcBef>
              </a:pPr>
              <a:r>
                <a:rPr lang="en-US" sz="3999">
                  <a:solidFill>
                    <a:srgbClr val="FF66C4"/>
                  </a:solidFill>
                  <a:latin typeface="More Sugar"/>
                </a:rPr>
                <a:t>OVERVIEW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418622">
            <a:off x="0" y="-4000501"/>
            <a:ext cx="18288000" cy="18288000"/>
          </a:xfrm>
          <a:custGeom>
            <a:avLst/>
            <a:gdLst/>
            <a:ahLst/>
            <a:cxnLst/>
            <a:rect l="l" t="t" r="r" b="b"/>
            <a:pathLst>
              <a:path w="18288000" h="18288000">
                <a:moveTo>
                  <a:pt x="0" y="0"/>
                </a:moveTo>
                <a:lnTo>
                  <a:pt x="18288000" y="0"/>
                </a:lnTo>
                <a:lnTo>
                  <a:pt x="18288000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9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1917903">
            <a:off x="245990" y="6877794"/>
            <a:ext cx="2190261" cy="230536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-862734">
            <a:off x="14626410" y="-334093"/>
            <a:ext cx="2725587" cy="2725587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5508809" y="6472810"/>
            <a:ext cx="2533671" cy="229852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 rot="-1350211">
            <a:off x="1714052" y="682863"/>
            <a:ext cx="1909548" cy="2328640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2716025" y="4581617"/>
            <a:ext cx="12855950" cy="35021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24"/>
              </a:lnSpc>
            </a:pPr>
            <a:r>
              <a:rPr lang="en-US" sz="3092" dirty="0">
                <a:solidFill>
                  <a:srgbClr val="004AAD"/>
                </a:solidFill>
                <a:latin typeface="More Sugar"/>
              </a:rPr>
              <a:t>Enter the code for GeoGebra Classroom</a:t>
            </a:r>
          </a:p>
          <a:p>
            <a:pPr algn="ctr"/>
            <a:r>
              <a:rPr lang="en-US" sz="7200" b="1" dirty="0">
                <a:solidFill>
                  <a:srgbClr val="6557D2"/>
                </a:solidFill>
              </a:rPr>
              <a:t>SMYR 9C4W</a:t>
            </a:r>
            <a:endParaRPr lang="en-US" sz="6600" dirty="0">
              <a:solidFill>
                <a:srgbClr val="004AAD"/>
              </a:solidFill>
              <a:latin typeface="More Sugar"/>
            </a:endParaRPr>
          </a:p>
          <a:p>
            <a:pPr algn="ctr">
              <a:lnSpc>
                <a:spcPts val="4824"/>
              </a:lnSpc>
            </a:pPr>
            <a:r>
              <a:rPr lang="en-US" sz="2800" dirty="0">
                <a:solidFill>
                  <a:srgbClr val="C00000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OR geogebra.org/classroom/smyr9c4w</a:t>
            </a:r>
          </a:p>
          <a:p>
            <a:pPr algn="ctr">
              <a:lnSpc>
                <a:spcPts val="4824"/>
              </a:lnSpc>
            </a:pPr>
            <a:endParaRPr lang="en-US" sz="2800" dirty="0">
              <a:solidFill>
                <a:srgbClr val="C00000"/>
              </a:solidFill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algn="ctr">
              <a:lnSpc>
                <a:spcPts val="4824"/>
              </a:lnSpc>
            </a:pPr>
            <a:r>
              <a:rPr lang="en-US" sz="2800" dirty="0">
                <a:solidFill>
                  <a:srgbClr val="C00000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Link to GeoGebra Lesson - </a:t>
            </a:r>
            <a:r>
              <a:rPr lang="en-US" sz="2800" dirty="0">
                <a:solidFill>
                  <a:srgbClr val="C00000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  <a:hlinkClick r:id="rId8"/>
              </a:rPr>
              <a:t>https://www.geogebra.org/m/xepcuwmm</a:t>
            </a:r>
            <a:endParaRPr lang="en-US" sz="2800" dirty="0">
              <a:solidFill>
                <a:srgbClr val="C00000"/>
              </a:solidFill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464796" y="1192959"/>
            <a:ext cx="9358409" cy="22299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55"/>
              </a:lnSpc>
              <a:spcBef>
                <a:spcPct val="0"/>
              </a:spcBef>
            </a:pPr>
            <a:r>
              <a:rPr lang="en-US" sz="6325" dirty="0">
                <a:solidFill>
                  <a:srgbClr val="004AAD"/>
                </a:solidFill>
                <a:latin typeface="More Sugar"/>
              </a:rPr>
              <a:t>Let’s make that neighborhood now!</a:t>
            </a:r>
          </a:p>
        </p:txBody>
      </p:sp>
    </p:spTree>
    <p:extLst>
      <p:ext uri="{BB962C8B-B14F-4D97-AF65-F5344CB8AC3E}">
        <p14:creationId xmlns:p14="http://schemas.microsoft.com/office/powerpoint/2010/main" val="4079966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418622">
            <a:off x="0" y="-4000500"/>
            <a:ext cx="18288000" cy="18288000"/>
          </a:xfrm>
          <a:custGeom>
            <a:avLst/>
            <a:gdLst/>
            <a:ahLst/>
            <a:cxnLst/>
            <a:rect l="l" t="t" r="r" b="b"/>
            <a:pathLst>
              <a:path w="18288000" h="18288000">
                <a:moveTo>
                  <a:pt x="0" y="0"/>
                </a:moveTo>
                <a:lnTo>
                  <a:pt x="18288000" y="0"/>
                </a:lnTo>
                <a:lnTo>
                  <a:pt x="18288000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9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1917903">
            <a:off x="245990" y="6877794"/>
            <a:ext cx="2190261" cy="230536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-862734">
            <a:off x="14626410" y="-334093"/>
            <a:ext cx="2725587" cy="2725587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5508809" y="6472810"/>
            <a:ext cx="2533671" cy="229852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 rot="-1350211">
            <a:off x="1714052" y="682863"/>
            <a:ext cx="1909548" cy="2328640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4464796" y="1192959"/>
            <a:ext cx="9358409" cy="10885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55"/>
              </a:lnSpc>
              <a:spcBef>
                <a:spcPct val="0"/>
              </a:spcBef>
            </a:pPr>
            <a:r>
              <a:rPr lang="en-US" sz="6325" dirty="0">
                <a:solidFill>
                  <a:srgbClr val="004AAD"/>
                </a:solidFill>
                <a:latin typeface="More Sugar"/>
              </a:rPr>
              <a:t>Examples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DABDC48-A4E5-4929-A6E1-E75B03AB38B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43300" y="2342237"/>
            <a:ext cx="11201400" cy="7797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1806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418622">
            <a:off x="0" y="-4000500"/>
            <a:ext cx="18288000" cy="18288000"/>
          </a:xfrm>
          <a:custGeom>
            <a:avLst/>
            <a:gdLst/>
            <a:ahLst/>
            <a:cxnLst/>
            <a:rect l="l" t="t" r="r" b="b"/>
            <a:pathLst>
              <a:path w="18288000" h="18288000">
                <a:moveTo>
                  <a:pt x="0" y="0"/>
                </a:moveTo>
                <a:lnTo>
                  <a:pt x="18288000" y="0"/>
                </a:lnTo>
                <a:lnTo>
                  <a:pt x="18288000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9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1917903">
            <a:off x="245990" y="6877794"/>
            <a:ext cx="2190261" cy="230536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-862734">
            <a:off x="14626410" y="-334093"/>
            <a:ext cx="2725587" cy="2725587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5508809" y="6472810"/>
            <a:ext cx="2533671" cy="229852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 rot="-1350211">
            <a:off x="1714052" y="682863"/>
            <a:ext cx="1909548" cy="2328640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4464796" y="1192959"/>
            <a:ext cx="9358409" cy="10885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55"/>
              </a:lnSpc>
              <a:spcBef>
                <a:spcPct val="0"/>
              </a:spcBef>
            </a:pPr>
            <a:r>
              <a:rPr lang="en-US" sz="6325" dirty="0">
                <a:solidFill>
                  <a:srgbClr val="004AAD"/>
                </a:solidFill>
                <a:latin typeface="More Sugar"/>
              </a:rPr>
              <a:t>Examples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0877CB7-FDB1-CC21-FA2C-4193BCBAB2C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14218"/>
          <a:stretch/>
        </p:blipFill>
        <p:spPr>
          <a:xfrm>
            <a:off x="3083563" y="2305739"/>
            <a:ext cx="12120873" cy="7748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7964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418622">
            <a:off x="0" y="-4000500"/>
            <a:ext cx="18288000" cy="18288000"/>
          </a:xfrm>
          <a:custGeom>
            <a:avLst/>
            <a:gdLst/>
            <a:ahLst/>
            <a:cxnLst/>
            <a:rect l="l" t="t" r="r" b="b"/>
            <a:pathLst>
              <a:path w="18288000" h="18288000">
                <a:moveTo>
                  <a:pt x="0" y="0"/>
                </a:moveTo>
                <a:lnTo>
                  <a:pt x="18288000" y="0"/>
                </a:lnTo>
                <a:lnTo>
                  <a:pt x="18288000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9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1917903">
            <a:off x="245990" y="6877794"/>
            <a:ext cx="2190261" cy="230536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-862734">
            <a:off x="14626410" y="-334093"/>
            <a:ext cx="2725587" cy="2725587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4933016" y="5950456"/>
            <a:ext cx="3109465" cy="282087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 rot="-1350211">
            <a:off x="1714052" y="682863"/>
            <a:ext cx="1909548" cy="2328640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3620474" y="4996645"/>
            <a:ext cx="11047052" cy="18409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4066" lvl="1" indent="-377033" algn="ctr">
              <a:lnSpc>
                <a:spcPts val="4889"/>
              </a:lnSpc>
              <a:buFont typeface="Arial"/>
              <a:buChar char="•"/>
            </a:pPr>
            <a:r>
              <a:rPr lang="en-US" sz="3492" dirty="0">
                <a:solidFill>
                  <a:srgbClr val="D64728"/>
                </a:solidFill>
                <a:latin typeface="More Sugar"/>
              </a:rPr>
              <a:t>GRASPS PROJECT DESIGN</a:t>
            </a:r>
          </a:p>
          <a:p>
            <a:pPr marL="754066" lvl="1" indent="-377033" algn="ctr">
              <a:lnSpc>
                <a:spcPts val="4889"/>
              </a:lnSpc>
              <a:buFont typeface="Arial"/>
              <a:buChar char="•"/>
            </a:pPr>
            <a:r>
              <a:rPr lang="en-US" sz="3492" dirty="0">
                <a:solidFill>
                  <a:srgbClr val="D64728"/>
                </a:solidFill>
                <a:latin typeface="More Sugar"/>
              </a:rPr>
              <a:t>USING COORDINATE GEOMETRY</a:t>
            </a:r>
          </a:p>
          <a:p>
            <a:pPr marL="754066" lvl="1" indent="-377033" algn="ctr">
              <a:lnSpc>
                <a:spcPts val="4889"/>
              </a:lnSpc>
              <a:spcBef>
                <a:spcPct val="0"/>
              </a:spcBef>
              <a:buFont typeface="Arial"/>
              <a:buChar char="•"/>
            </a:pPr>
            <a:r>
              <a:rPr lang="en-US" sz="3492" dirty="0">
                <a:solidFill>
                  <a:srgbClr val="D64728"/>
                </a:solidFill>
                <a:latin typeface="More Sugar"/>
              </a:rPr>
              <a:t>ASSESSMENT THORUGH A PROJECT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64796" y="1670953"/>
            <a:ext cx="9358409" cy="27444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955"/>
              </a:lnSpc>
              <a:spcBef>
                <a:spcPct val="0"/>
              </a:spcBef>
            </a:pPr>
            <a:r>
              <a:rPr lang="en-US" sz="7825">
                <a:solidFill>
                  <a:srgbClr val="004AAD"/>
                </a:solidFill>
                <a:latin typeface="More Sugar"/>
              </a:rPr>
              <a:t>WHAT IS THE BACKGROUND?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418622">
            <a:off x="0" y="-4000500"/>
            <a:ext cx="18288000" cy="18288000"/>
          </a:xfrm>
          <a:custGeom>
            <a:avLst/>
            <a:gdLst/>
            <a:ahLst/>
            <a:cxnLst/>
            <a:rect l="l" t="t" r="r" b="b"/>
            <a:pathLst>
              <a:path w="18288000" h="18288000">
                <a:moveTo>
                  <a:pt x="0" y="0"/>
                </a:moveTo>
                <a:lnTo>
                  <a:pt x="18288000" y="0"/>
                </a:lnTo>
                <a:lnTo>
                  <a:pt x="18288000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9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1917903">
            <a:off x="245990" y="6877794"/>
            <a:ext cx="2190261" cy="230536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-862734">
            <a:off x="14626410" y="-334093"/>
            <a:ext cx="2725587" cy="2725587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5508809" y="6472810"/>
            <a:ext cx="2533671" cy="229852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 rot="-1350211">
            <a:off x="1714052" y="682863"/>
            <a:ext cx="1909548" cy="2328640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3022997" y="3451638"/>
            <a:ext cx="12242006" cy="49309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4067" lvl="1" indent="-377033" algn="ctr">
              <a:lnSpc>
                <a:spcPts val="4889"/>
              </a:lnSpc>
              <a:buFont typeface="Arial"/>
              <a:buChar char="•"/>
            </a:pPr>
            <a:r>
              <a:rPr lang="en-US" sz="3492" dirty="0">
                <a:solidFill>
                  <a:srgbClr val="00096B"/>
                </a:solidFill>
                <a:latin typeface="More Sugar"/>
              </a:rPr>
              <a:t>GOAL:</a:t>
            </a:r>
            <a:r>
              <a:rPr lang="en-US" sz="3492" dirty="0">
                <a:solidFill>
                  <a:srgbClr val="D64728"/>
                </a:solidFill>
                <a:latin typeface="More Sugar"/>
              </a:rPr>
              <a:t> A DEFINITION OF THE PROBLEM OR GOAL</a:t>
            </a:r>
          </a:p>
          <a:p>
            <a:pPr marL="754067" lvl="1" indent="-377033" algn="ctr">
              <a:lnSpc>
                <a:spcPts val="4889"/>
              </a:lnSpc>
              <a:buFont typeface="Arial"/>
              <a:buChar char="•"/>
            </a:pPr>
            <a:r>
              <a:rPr lang="en-US" sz="3492" dirty="0">
                <a:solidFill>
                  <a:srgbClr val="00096B"/>
                </a:solidFill>
                <a:latin typeface="More Sugar"/>
              </a:rPr>
              <a:t>Role:</a:t>
            </a:r>
            <a:r>
              <a:rPr lang="en-US" sz="3492" dirty="0">
                <a:solidFill>
                  <a:srgbClr val="D64728"/>
                </a:solidFill>
                <a:latin typeface="More Sugar"/>
              </a:rPr>
              <a:t> Define the role of the student</a:t>
            </a:r>
          </a:p>
          <a:p>
            <a:pPr marL="754067" lvl="1" indent="-377033" algn="ctr">
              <a:lnSpc>
                <a:spcPts val="4889"/>
              </a:lnSpc>
              <a:buFont typeface="Arial"/>
              <a:buChar char="•"/>
            </a:pPr>
            <a:r>
              <a:rPr lang="en-US" sz="3492" dirty="0">
                <a:solidFill>
                  <a:srgbClr val="00096B"/>
                </a:solidFill>
                <a:latin typeface="More Sugar"/>
              </a:rPr>
              <a:t>Audience:</a:t>
            </a:r>
            <a:r>
              <a:rPr lang="en-US" sz="3492" dirty="0">
                <a:solidFill>
                  <a:srgbClr val="D64728"/>
                </a:solidFill>
                <a:latin typeface="More Sugar"/>
              </a:rPr>
              <a:t> Identify the target audience</a:t>
            </a:r>
          </a:p>
          <a:p>
            <a:pPr marL="754067" lvl="1" indent="-377033" algn="ctr">
              <a:lnSpc>
                <a:spcPts val="4889"/>
              </a:lnSpc>
              <a:buFont typeface="Arial"/>
              <a:buChar char="•"/>
            </a:pPr>
            <a:r>
              <a:rPr lang="en-US" sz="3492" dirty="0">
                <a:solidFill>
                  <a:srgbClr val="00096B"/>
                </a:solidFill>
                <a:latin typeface="More Sugar"/>
              </a:rPr>
              <a:t>Situation:</a:t>
            </a:r>
            <a:r>
              <a:rPr lang="en-US" sz="3492" dirty="0">
                <a:solidFill>
                  <a:srgbClr val="D64728"/>
                </a:solidFill>
                <a:latin typeface="More Sugar"/>
              </a:rPr>
              <a:t> This is the context or scenario of the goal</a:t>
            </a:r>
          </a:p>
          <a:p>
            <a:pPr marL="754067" lvl="1" indent="-377033" algn="ctr">
              <a:lnSpc>
                <a:spcPts val="4889"/>
              </a:lnSpc>
              <a:buFont typeface="Arial"/>
              <a:buChar char="•"/>
            </a:pPr>
            <a:r>
              <a:rPr lang="en-US" sz="3492" dirty="0">
                <a:solidFill>
                  <a:srgbClr val="00096B"/>
                </a:solidFill>
                <a:latin typeface="More Sugar"/>
              </a:rPr>
              <a:t>Product:</a:t>
            </a:r>
            <a:r>
              <a:rPr lang="en-US" sz="3492" dirty="0">
                <a:solidFill>
                  <a:srgbClr val="D64728"/>
                </a:solidFill>
                <a:latin typeface="More Sugar"/>
              </a:rPr>
              <a:t> What is created and why it will be created</a:t>
            </a:r>
          </a:p>
          <a:p>
            <a:pPr marL="754067" lvl="1" indent="-377033" algn="ctr">
              <a:lnSpc>
                <a:spcPts val="4889"/>
              </a:lnSpc>
              <a:spcBef>
                <a:spcPct val="0"/>
              </a:spcBef>
              <a:buFont typeface="Arial"/>
              <a:buChar char="•"/>
            </a:pPr>
            <a:r>
              <a:rPr lang="en-US" sz="3492" dirty="0">
                <a:solidFill>
                  <a:srgbClr val="00096B"/>
                </a:solidFill>
                <a:latin typeface="More Sugar"/>
              </a:rPr>
              <a:t>Standards:</a:t>
            </a:r>
            <a:r>
              <a:rPr lang="en-US" sz="3492" dirty="0">
                <a:solidFill>
                  <a:srgbClr val="D64728"/>
                </a:solidFill>
                <a:latin typeface="More Sugar"/>
              </a:rPr>
              <a:t> Rubrics or success criteria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64796" y="1670953"/>
            <a:ext cx="9358409" cy="13538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955"/>
              </a:lnSpc>
              <a:spcBef>
                <a:spcPct val="0"/>
              </a:spcBef>
            </a:pPr>
            <a:r>
              <a:rPr lang="en-US" sz="7825">
                <a:solidFill>
                  <a:srgbClr val="004AAD"/>
                </a:solidFill>
                <a:latin typeface="More Sugar"/>
              </a:rPr>
              <a:t>GRASPS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418622">
            <a:off x="0" y="-4000500"/>
            <a:ext cx="18288000" cy="18288000"/>
          </a:xfrm>
          <a:custGeom>
            <a:avLst/>
            <a:gdLst/>
            <a:ahLst/>
            <a:cxnLst/>
            <a:rect l="l" t="t" r="r" b="b"/>
            <a:pathLst>
              <a:path w="18288000" h="18288000">
                <a:moveTo>
                  <a:pt x="0" y="0"/>
                </a:moveTo>
                <a:lnTo>
                  <a:pt x="18288000" y="0"/>
                </a:lnTo>
                <a:lnTo>
                  <a:pt x="18288000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9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1917903">
            <a:off x="245990" y="6877794"/>
            <a:ext cx="2190261" cy="230536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-862734">
            <a:off x="14626410" y="-334093"/>
            <a:ext cx="2725587" cy="2725587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5508809" y="6472810"/>
            <a:ext cx="2533671" cy="229852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 rot="-1350211">
            <a:off x="1714052" y="682863"/>
            <a:ext cx="1909548" cy="2328640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3022997" y="3973992"/>
            <a:ext cx="12242006" cy="43118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4067" lvl="1" indent="-377033" algn="ctr">
              <a:lnSpc>
                <a:spcPts val="4889"/>
              </a:lnSpc>
              <a:buFont typeface="Arial"/>
              <a:buChar char="•"/>
            </a:pPr>
            <a:r>
              <a:rPr lang="en-US" sz="3492" dirty="0">
                <a:solidFill>
                  <a:srgbClr val="00096B"/>
                </a:solidFill>
                <a:latin typeface="More Sugar"/>
              </a:rPr>
              <a:t>GOAL:</a:t>
            </a:r>
            <a:r>
              <a:rPr lang="en-US" sz="3492" dirty="0">
                <a:solidFill>
                  <a:srgbClr val="D64728"/>
                </a:solidFill>
                <a:latin typeface="More Sugar"/>
              </a:rPr>
              <a:t> PITCH ICELAND TO HOST OLYMPICS</a:t>
            </a:r>
          </a:p>
          <a:p>
            <a:pPr marL="754067" lvl="1" indent="-377033" algn="ctr">
              <a:lnSpc>
                <a:spcPts val="4889"/>
              </a:lnSpc>
              <a:buFont typeface="Arial"/>
              <a:buChar char="•"/>
            </a:pPr>
            <a:r>
              <a:rPr lang="en-US" sz="3492" dirty="0">
                <a:solidFill>
                  <a:srgbClr val="00096B"/>
                </a:solidFill>
                <a:latin typeface="More Sugar"/>
              </a:rPr>
              <a:t>Role:</a:t>
            </a:r>
            <a:r>
              <a:rPr lang="en-US" sz="3492" dirty="0">
                <a:solidFill>
                  <a:srgbClr val="D64728"/>
                </a:solidFill>
                <a:latin typeface="More Sugar"/>
              </a:rPr>
              <a:t> city planner</a:t>
            </a:r>
          </a:p>
          <a:p>
            <a:pPr marL="754067" lvl="1" indent="-377033" algn="ctr">
              <a:lnSpc>
                <a:spcPts val="4889"/>
              </a:lnSpc>
              <a:buFont typeface="Arial"/>
              <a:buChar char="•"/>
            </a:pPr>
            <a:r>
              <a:rPr lang="en-US" sz="3492" dirty="0">
                <a:solidFill>
                  <a:srgbClr val="00096B"/>
                </a:solidFill>
                <a:latin typeface="More Sugar"/>
              </a:rPr>
              <a:t>Audience:</a:t>
            </a:r>
            <a:r>
              <a:rPr lang="en-US" sz="3492" dirty="0">
                <a:solidFill>
                  <a:srgbClr val="D64728"/>
                </a:solidFill>
                <a:latin typeface="More Sugar"/>
              </a:rPr>
              <a:t> </a:t>
            </a:r>
            <a:r>
              <a:rPr lang="en-US" sz="3492" dirty="0" err="1">
                <a:solidFill>
                  <a:srgbClr val="D64728"/>
                </a:solidFill>
                <a:latin typeface="More Sugar"/>
              </a:rPr>
              <a:t>olympic</a:t>
            </a:r>
            <a:r>
              <a:rPr lang="en-US" sz="3492" dirty="0">
                <a:solidFill>
                  <a:srgbClr val="D64728"/>
                </a:solidFill>
                <a:latin typeface="More Sugar"/>
              </a:rPr>
              <a:t> committee</a:t>
            </a:r>
          </a:p>
          <a:p>
            <a:pPr marL="754067" lvl="1" indent="-377033" algn="ctr">
              <a:lnSpc>
                <a:spcPts val="4889"/>
              </a:lnSpc>
              <a:buFont typeface="Arial"/>
              <a:buChar char="•"/>
            </a:pPr>
            <a:r>
              <a:rPr lang="en-US" sz="3492" dirty="0">
                <a:solidFill>
                  <a:srgbClr val="00096B"/>
                </a:solidFill>
                <a:latin typeface="More Sugar"/>
              </a:rPr>
              <a:t>Situation:</a:t>
            </a:r>
            <a:r>
              <a:rPr lang="en-US" sz="3492" dirty="0">
                <a:solidFill>
                  <a:srgbClr val="D64728"/>
                </a:solidFill>
                <a:latin typeface="More Sugar"/>
              </a:rPr>
              <a:t> </a:t>
            </a:r>
            <a:r>
              <a:rPr lang="en-US" sz="3492" dirty="0" err="1">
                <a:solidFill>
                  <a:srgbClr val="D64728"/>
                </a:solidFill>
                <a:latin typeface="More Sugar"/>
              </a:rPr>
              <a:t>olympics</a:t>
            </a:r>
            <a:r>
              <a:rPr lang="en-US" sz="3492" dirty="0">
                <a:solidFill>
                  <a:srgbClr val="D64728"/>
                </a:solidFill>
                <a:latin typeface="More Sugar"/>
              </a:rPr>
              <a:t> 2036 hosting</a:t>
            </a:r>
          </a:p>
          <a:p>
            <a:pPr marL="754067" lvl="1" indent="-377033" algn="ctr">
              <a:lnSpc>
                <a:spcPts val="4889"/>
              </a:lnSpc>
              <a:buFont typeface="Arial"/>
              <a:buChar char="•"/>
            </a:pPr>
            <a:r>
              <a:rPr lang="en-US" sz="3492" dirty="0">
                <a:solidFill>
                  <a:srgbClr val="00096B"/>
                </a:solidFill>
                <a:latin typeface="More Sugar"/>
              </a:rPr>
              <a:t>Product:</a:t>
            </a:r>
            <a:r>
              <a:rPr lang="en-US" sz="3492" dirty="0">
                <a:solidFill>
                  <a:srgbClr val="D64728"/>
                </a:solidFill>
                <a:latin typeface="More Sugar"/>
              </a:rPr>
              <a:t> blueprint of a </a:t>
            </a:r>
            <a:r>
              <a:rPr lang="en-US" sz="3492" dirty="0" err="1">
                <a:solidFill>
                  <a:srgbClr val="D64728"/>
                </a:solidFill>
                <a:latin typeface="More Sugar"/>
              </a:rPr>
              <a:t>neighbourhood</a:t>
            </a:r>
            <a:endParaRPr lang="en-US" sz="3492" dirty="0">
              <a:solidFill>
                <a:srgbClr val="D64728"/>
              </a:solidFill>
              <a:latin typeface="More Sugar"/>
            </a:endParaRPr>
          </a:p>
          <a:p>
            <a:pPr marL="754067" lvl="1" indent="-377033" algn="ctr">
              <a:lnSpc>
                <a:spcPts val="4889"/>
              </a:lnSpc>
              <a:spcBef>
                <a:spcPct val="0"/>
              </a:spcBef>
              <a:buFont typeface="Arial"/>
              <a:buChar char="•"/>
            </a:pPr>
            <a:r>
              <a:rPr lang="en-US" sz="3492" dirty="0">
                <a:solidFill>
                  <a:srgbClr val="00096B"/>
                </a:solidFill>
                <a:latin typeface="More Sugar"/>
              </a:rPr>
              <a:t>Standards:</a:t>
            </a:r>
            <a:r>
              <a:rPr lang="en-US" sz="3492" dirty="0">
                <a:solidFill>
                  <a:srgbClr val="D64728"/>
                </a:solidFill>
                <a:latin typeface="More Sugar"/>
              </a:rPr>
              <a:t> terms and conditions for each sport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64796" y="1670953"/>
            <a:ext cx="9358409" cy="13538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955"/>
              </a:lnSpc>
              <a:spcBef>
                <a:spcPct val="0"/>
              </a:spcBef>
            </a:pPr>
            <a:r>
              <a:rPr lang="en-US" sz="7825">
                <a:solidFill>
                  <a:srgbClr val="004AAD"/>
                </a:solidFill>
                <a:latin typeface="More Sugar"/>
              </a:rPr>
              <a:t>GRASPS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464796" y="2829338"/>
            <a:ext cx="9358409" cy="688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FF66C4"/>
                </a:solidFill>
                <a:latin typeface="More Sugar"/>
              </a:rPr>
              <a:t>FOR THE OLYMPIC PROJECT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418622">
            <a:off x="0" y="-4000500"/>
            <a:ext cx="18288000" cy="18288000"/>
          </a:xfrm>
          <a:custGeom>
            <a:avLst/>
            <a:gdLst/>
            <a:ahLst/>
            <a:cxnLst/>
            <a:rect l="l" t="t" r="r" b="b"/>
            <a:pathLst>
              <a:path w="18288000" h="18288000">
                <a:moveTo>
                  <a:pt x="0" y="0"/>
                </a:moveTo>
                <a:lnTo>
                  <a:pt x="18288000" y="0"/>
                </a:lnTo>
                <a:lnTo>
                  <a:pt x="18288000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9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1917903">
            <a:off x="245990" y="6877794"/>
            <a:ext cx="2190261" cy="230536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-862734">
            <a:off x="14626410" y="-334093"/>
            <a:ext cx="2725587" cy="2725587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5508809" y="6472810"/>
            <a:ext cx="2533671" cy="229852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 rot="-1350211">
            <a:off x="1714052" y="682863"/>
            <a:ext cx="1909548" cy="2328640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3022997" y="3929359"/>
            <a:ext cx="12242006" cy="36927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89"/>
              </a:lnSpc>
            </a:pPr>
            <a:r>
              <a:rPr lang="en-US" sz="3492" dirty="0">
                <a:solidFill>
                  <a:srgbClr val="00096B"/>
                </a:solidFill>
                <a:latin typeface="More Sugar"/>
              </a:rPr>
              <a:t>WHAT ARE TOPICS EXPLORED?</a:t>
            </a:r>
          </a:p>
          <a:p>
            <a:pPr marL="754067" lvl="1" indent="-377033" algn="ctr">
              <a:lnSpc>
                <a:spcPts val="4889"/>
              </a:lnSpc>
              <a:buFont typeface="Arial"/>
              <a:buChar char="•"/>
            </a:pPr>
            <a:r>
              <a:rPr lang="en-US" sz="3492" dirty="0">
                <a:solidFill>
                  <a:srgbClr val="D64728"/>
                </a:solidFill>
                <a:latin typeface="More Sugar"/>
              </a:rPr>
              <a:t>LINEAR FUNCTION </a:t>
            </a:r>
          </a:p>
          <a:p>
            <a:pPr marL="754067" lvl="1" indent="-377033" algn="ctr">
              <a:lnSpc>
                <a:spcPts val="4889"/>
              </a:lnSpc>
              <a:buFont typeface="Arial"/>
              <a:buChar char="•"/>
            </a:pPr>
            <a:r>
              <a:rPr lang="en-US" sz="3492" dirty="0">
                <a:solidFill>
                  <a:srgbClr val="D64728"/>
                </a:solidFill>
                <a:latin typeface="More Sugar"/>
              </a:rPr>
              <a:t>EQUATION OF A CIRCLE</a:t>
            </a:r>
          </a:p>
          <a:p>
            <a:pPr marL="754067" lvl="1" indent="-377033" algn="ctr">
              <a:lnSpc>
                <a:spcPts val="4889"/>
              </a:lnSpc>
              <a:buFont typeface="Arial"/>
              <a:buChar char="•"/>
            </a:pPr>
            <a:r>
              <a:rPr lang="en-US" sz="3492" dirty="0">
                <a:solidFill>
                  <a:srgbClr val="D64728"/>
                </a:solidFill>
                <a:latin typeface="More Sugar"/>
              </a:rPr>
              <a:t>PERPENDICULAR LINE</a:t>
            </a:r>
          </a:p>
          <a:p>
            <a:pPr marL="754067" lvl="1" indent="-377033" algn="ctr">
              <a:lnSpc>
                <a:spcPts val="4889"/>
              </a:lnSpc>
              <a:buFont typeface="Arial"/>
              <a:buChar char="•"/>
            </a:pPr>
            <a:r>
              <a:rPr lang="en-US" sz="3492" dirty="0">
                <a:solidFill>
                  <a:srgbClr val="D64728"/>
                </a:solidFill>
                <a:latin typeface="More Sugar"/>
              </a:rPr>
              <a:t>PARALLEL LINES</a:t>
            </a:r>
          </a:p>
          <a:p>
            <a:pPr marL="754067" lvl="1" indent="-377033" algn="ctr">
              <a:lnSpc>
                <a:spcPts val="4889"/>
              </a:lnSpc>
              <a:spcBef>
                <a:spcPct val="0"/>
              </a:spcBef>
              <a:buFont typeface="Arial"/>
              <a:buChar char="•"/>
            </a:pPr>
            <a:r>
              <a:rPr lang="en-US" sz="3492" dirty="0">
                <a:solidFill>
                  <a:srgbClr val="D64728"/>
                </a:solidFill>
                <a:latin typeface="More Sugar"/>
              </a:rPr>
              <a:t>POLYGONS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64796" y="1192959"/>
            <a:ext cx="9358409" cy="2211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55"/>
              </a:lnSpc>
              <a:spcBef>
                <a:spcPct val="0"/>
              </a:spcBef>
            </a:pPr>
            <a:r>
              <a:rPr lang="en-US" sz="6325">
                <a:solidFill>
                  <a:srgbClr val="004AAD"/>
                </a:solidFill>
                <a:latin typeface="More Sugar"/>
              </a:rPr>
              <a:t>COORDINATE GEOMETRY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418622">
            <a:off x="0" y="-4000500"/>
            <a:ext cx="18288000" cy="18288000"/>
          </a:xfrm>
          <a:custGeom>
            <a:avLst/>
            <a:gdLst/>
            <a:ahLst/>
            <a:cxnLst/>
            <a:rect l="l" t="t" r="r" b="b"/>
            <a:pathLst>
              <a:path w="18288000" h="18288000">
                <a:moveTo>
                  <a:pt x="0" y="0"/>
                </a:moveTo>
                <a:lnTo>
                  <a:pt x="18288000" y="0"/>
                </a:lnTo>
                <a:lnTo>
                  <a:pt x="18288000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9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1917903">
            <a:off x="245990" y="6877794"/>
            <a:ext cx="2190261" cy="230536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-862734">
            <a:off x="14626410" y="-334093"/>
            <a:ext cx="2725587" cy="2725587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5508809" y="6472810"/>
            <a:ext cx="2533671" cy="229852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 rot="-1350211">
            <a:off x="1714052" y="682863"/>
            <a:ext cx="1909548" cy="2328640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2845911" y="4061507"/>
            <a:ext cx="12596178" cy="24113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24"/>
              </a:lnSpc>
            </a:pPr>
            <a:r>
              <a:rPr lang="en-US" sz="3092" dirty="0">
                <a:solidFill>
                  <a:srgbClr val="00096B"/>
                </a:solidFill>
                <a:latin typeface="More Sugar"/>
              </a:rPr>
              <a:t>HOW TO PREPARE STUDENTS</a:t>
            </a:r>
          </a:p>
          <a:p>
            <a:pPr algn="ctr">
              <a:lnSpc>
                <a:spcPts val="4824"/>
              </a:lnSpc>
            </a:pPr>
            <a:r>
              <a:rPr lang="en-US" sz="3092" dirty="0">
                <a:solidFill>
                  <a:srgbClr val="D64728"/>
                </a:solidFill>
                <a:latin typeface="More Sugar"/>
              </a:rPr>
              <a:t>SIMILAR PROJECTS:</a:t>
            </a:r>
          </a:p>
          <a:p>
            <a:pPr algn="ctr">
              <a:lnSpc>
                <a:spcPts val="4824"/>
              </a:lnSpc>
            </a:pPr>
            <a:r>
              <a:rPr lang="en-US" sz="3092" dirty="0">
                <a:solidFill>
                  <a:srgbClr val="D64728"/>
                </a:solidFill>
                <a:latin typeface="More Sugar"/>
              </a:rPr>
              <a:t>CITY MAPPING - READING COORDINATES FROM GOOGLE MAPS - CITY BUS LINE - ROAD TRIP PLANINNG - ...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64796" y="1192959"/>
            <a:ext cx="9358409" cy="2211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55"/>
              </a:lnSpc>
              <a:spcBef>
                <a:spcPct val="0"/>
              </a:spcBef>
            </a:pPr>
            <a:r>
              <a:rPr lang="en-US" sz="6325">
                <a:solidFill>
                  <a:srgbClr val="004AAD"/>
                </a:solidFill>
                <a:latin typeface="More Sugar"/>
              </a:rPr>
              <a:t>COORDINATE GEOMETRY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418622">
            <a:off x="0" y="-4000500"/>
            <a:ext cx="18288000" cy="18288000"/>
          </a:xfrm>
          <a:custGeom>
            <a:avLst/>
            <a:gdLst/>
            <a:ahLst/>
            <a:cxnLst/>
            <a:rect l="l" t="t" r="r" b="b"/>
            <a:pathLst>
              <a:path w="18288000" h="18288000">
                <a:moveTo>
                  <a:pt x="0" y="0"/>
                </a:moveTo>
                <a:lnTo>
                  <a:pt x="18288000" y="0"/>
                </a:lnTo>
                <a:lnTo>
                  <a:pt x="18288000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9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1917903">
            <a:off x="245990" y="6877794"/>
            <a:ext cx="2190261" cy="230536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-862734">
            <a:off x="14626410" y="-334093"/>
            <a:ext cx="2725587" cy="2725587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5508809" y="6472810"/>
            <a:ext cx="2533671" cy="229852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 rot="-1350211">
            <a:off x="1714052" y="682863"/>
            <a:ext cx="1909548" cy="2328640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2845911" y="4061507"/>
            <a:ext cx="12855950" cy="36305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24"/>
              </a:lnSpc>
            </a:pPr>
            <a:r>
              <a:rPr lang="en-US" sz="3092">
                <a:solidFill>
                  <a:srgbClr val="00096B"/>
                </a:solidFill>
                <a:latin typeface="More Sugar"/>
              </a:rPr>
              <a:t>HOW LONG DOES IT TAKE TO FINISH THE PROJECT?</a:t>
            </a:r>
          </a:p>
          <a:p>
            <a:pPr algn="ctr">
              <a:lnSpc>
                <a:spcPts val="4824"/>
              </a:lnSpc>
            </a:pPr>
            <a:r>
              <a:rPr lang="en-US" sz="3092">
                <a:solidFill>
                  <a:srgbClr val="D64728"/>
                </a:solidFill>
                <a:latin typeface="More Sugar"/>
              </a:rPr>
              <a:t>DEPENDS ON YOUR STUDNETS BUT</a:t>
            </a:r>
          </a:p>
          <a:p>
            <a:pPr algn="ctr">
              <a:lnSpc>
                <a:spcPts val="4824"/>
              </a:lnSpc>
            </a:pPr>
            <a:endParaRPr lang="en-US" sz="3092">
              <a:solidFill>
                <a:srgbClr val="D64728"/>
              </a:solidFill>
              <a:latin typeface="More Sugar"/>
            </a:endParaRPr>
          </a:p>
          <a:p>
            <a:pPr algn="ctr">
              <a:lnSpc>
                <a:spcPts val="4824"/>
              </a:lnSpc>
            </a:pPr>
            <a:r>
              <a:rPr lang="en-US" sz="3092">
                <a:solidFill>
                  <a:srgbClr val="D64728"/>
                </a:solidFill>
                <a:latin typeface="More Sugar"/>
              </a:rPr>
              <a:t>1X40 FOR CHOOSING THE NEIGHBOURHOOD AND SPORTS</a:t>
            </a:r>
          </a:p>
          <a:p>
            <a:pPr algn="ctr">
              <a:lnSpc>
                <a:spcPts val="4824"/>
              </a:lnSpc>
            </a:pPr>
            <a:r>
              <a:rPr lang="en-US" sz="3092">
                <a:solidFill>
                  <a:srgbClr val="D64728"/>
                </a:solidFill>
                <a:latin typeface="More Sugar"/>
              </a:rPr>
              <a:t>2X40 DESIGNING THE NEIGHBOURHOOD</a:t>
            </a:r>
          </a:p>
          <a:p>
            <a:pPr algn="ctr">
              <a:lnSpc>
                <a:spcPts val="4824"/>
              </a:lnSpc>
            </a:pPr>
            <a:r>
              <a:rPr lang="en-US" sz="3092">
                <a:solidFill>
                  <a:srgbClr val="D64728"/>
                </a:solidFill>
                <a:latin typeface="More Sugar"/>
              </a:rPr>
              <a:t>2X40 ADJUSTING THE EQUATIONS AND MATHEMATICAL FORMS</a:t>
            </a:r>
          </a:p>
          <a:p>
            <a:pPr algn="ctr">
              <a:lnSpc>
                <a:spcPts val="4824"/>
              </a:lnSpc>
            </a:pPr>
            <a:r>
              <a:rPr lang="en-US" sz="3092">
                <a:solidFill>
                  <a:srgbClr val="D64728"/>
                </a:solidFill>
                <a:latin typeface="More Sugar"/>
              </a:rPr>
              <a:t>1X40 FOR WRITING A REPORT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64796" y="1192959"/>
            <a:ext cx="9358409" cy="2211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55"/>
              </a:lnSpc>
              <a:spcBef>
                <a:spcPct val="0"/>
              </a:spcBef>
            </a:pPr>
            <a:r>
              <a:rPr lang="en-US" sz="6325">
                <a:solidFill>
                  <a:srgbClr val="004AAD"/>
                </a:solidFill>
                <a:latin typeface="More Sugar"/>
              </a:rPr>
              <a:t>COORDINATE GEOMETRY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418622">
            <a:off x="0" y="-4000500"/>
            <a:ext cx="18288000" cy="18288000"/>
          </a:xfrm>
          <a:custGeom>
            <a:avLst/>
            <a:gdLst/>
            <a:ahLst/>
            <a:cxnLst/>
            <a:rect l="l" t="t" r="r" b="b"/>
            <a:pathLst>
              <a:path w="18288000" h="18288000">
                <a:moveTo>
                  <a:pt x="0" y="0"/>
                </a:moveTo>
                <a:lnTo>
                  <a:pt x="18288000" y="0"/>
                </a:lnTo>
                <a:lnTo>
                  <a:pt x="18288000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9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1917903">
            <a:off x="245990" y="6877794"/>
            <a:ext cx="2190261" cy="230536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-862734">
            <a:off x="14626410" y="-334093"/>
            <a:ext cx="2725587" cy="2725587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5508809" y="6472810"/>
            <a:ext cx="2533671" cy="229852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 rot="-1350211">
            <a:off x="1714052" y="682863"/>
            <a:ext cx="1909548" cy="2328640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2880429" y="3336361"/>
            <a:ext cx="12855950" cy="62517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24"/>
              </a:lnSpc>
            </a:pPr>
            <a:r>
              <a:rPr lang="en-US" sz="3092" dirty="0">
                <a:solidFill>
                  <a:srgbClr val="004AAD"/>
                </a:solidFill>
                <a:latin typeface="More Sugar"/>
              </a:rPr>
              <a:t>WHAT HAVE STUDNETS LEARNED AND DEVELOPED DURING THE PROJECT/ASSESSMENT?</a:t>
            </a:r>
          </a:p>
          <a:p>
            <a:pPr marL="559762" lvl="1" indent="-279881">
              <a:lnSpc>
                <a:spcPts val="4044"/>
              </a:lnSpc>
              <a:buFont typeface="Arial"/>
              <a:buChar char="•"/>
            </a:pPr>
            <a:r>
              <a:rPr lang="en-US" sz="2592" dirty="0">
                <a:solidFill>
                  <a:srgbClr val="00096B"/>
                </a:solidFill>
                <a:latin typeface="More Sugar Semi-Bold"/>
              </a:rPr>
              <a:t>SPATIAL DESIGN AND PLANNING</a:t>
            </a:r>
            <a:r>
              <a:rPr lang="en-US" sz="2592" dirty="0">
                <a:solidFill>
                  <a:srgbClr val="00096B"/>
                </a:solidFill>
                <a:latin typeface="More Sugar"/>
              </a:rPr>
              <a:t>:</a:t>
            </a:r>
            <a:r>
              <a:rPr lang="en-US" sz="2592" dirty="0">
                <a:solidFill>
                  <a:srgbClr val="D64728"/>
                </a:solidFill>
                <a:latin typeface="More Sugar"/>
              </a:rPr>
              <a:t> ABILITY TO PLAN AN OLYMPIC NEIGHBORHOOD LAYOUT.</a:t>
            </a:r>
          </a:p>
          <a:p>
            <a:pPr marL="559762" lvl="1" indent="-279881">
              <a:lnSpc>
                <a:spcPts val="4044"/>
              </a:lnSpc>
              <a:buFont typeface="Arial"/>
              <a:buChar char="•"/>
            </a:pPr>
            <a:r>
              <a:rPr lang="en-US" sz="2592" dirty="0">
                <a:solidFill>
                  <a:srgbClr val="00096B"/>
                </a:solidFill>
                <a:latin typeface="More Sugar Semi-Bold"/>
              </a:rPr>
              <a:t>GEOMETRY AND EQUATIONS PROFICIENCY</a:t>
            </a:r>
            <a:r>
              <a:rPr lang="en-US" sz="2592" dirty="0">
                <a:solidFill>
                  <a:srgbClr val="00096B"/>
                </a:solidFill>
                <a:latin typeface="More Sugar"/>
              </a:rPr>
              <a:t>:</a:t>
            </a:r>
            <a:r>
              <a:rPr lang="en-US" sz="2592" dirty="0">
                <a:solidFill>
                  <a:srgbClr val="D64728"/>
                </a:solidFill>
                <a:latin typeface="More Sugar"/>
              </a:rPr>
              <a:t> COMPETENCE IN APPLYING GEOMETRY AND EQUATIONS.</a:t>
            </a:r>
          </a:p>
          <a:p>
            <a:pPr marL="559762" lvl="1" indent="-279881">
              <a:lnSpc>
                <a:spcPts val="4044"/>
              </a:lnSpc>
              <a:buFont typeface="Arial"/>
              <a:buChar char="•"/>
            </a:pPr>
            <a:r>
              <a:rPr lang="en-US" sz="2592" dirty="0">
                <a:solidFill>
                  <a:srgbClr val="00096B"/>
                </a:solidFill>
                <a:latin typeface="More Sugar Semi-Bold"/>
              </a:rPr>
              <a:t>COLLABORATION AND COMMUNICATION</a:t>
            </a:r>
            <a:r>
              <a:rPr lang="en-US" sz="2592" dirty="0">
                <a:solidFill>
                  <a:srgbClr val="00096B"/>
                </a:solidFill>
                <a:latin typeface="More Sugar"/>
              </a:rPr>
              <a:t>: </a:t>
            </a:r>
            <a:r>
              <a:rPr lang="en-US" sz="2592" dirty="0">
                <a:solidFill>
                  <a:srgbClr val="D64728"/>
                </a:solidFill>
                <a:latin typeface="More Sugar"/>
              </a:rPr>
              <a:t>EFFECTIVENESS IN WORKING WITH A PARTNER AND COMMUNICATING IDEAS.</a:t>
            </a:r>
          </a:p>
          <a:p>
            <a:pPr marL="559762" lvl="1" indent="-279881">
              <a:lnSpc>
                <a:spcPts val="4044"/>
              </a:lnSpc>
              <a:buFont typeface="Arial"/>
              <a:buChar char="•"/>
            </a:pPr>
            <a:r>
              <a:rPr lang="en-US" sz="2592" dirty="0">
                <a:solidFill>
                  <a:srgbClr val="00096B"/>
                </a:solidFill>
                <a:latin typeface="More Sugar Semi-Bold"/>
              </a:rPr>
              <a:t>PROBLEM SOLVING</a:t>
            </a:r>
            <a:r>
              <a:rPr lang="en-US" sz="2592" dirty="0">
                <a:solidFill>
                  <a:srgbClr val="00096B"/>
                </a:solidFill>
                <a:latin typeface="More Sugar"/>
              </a:rPr>
              <a:t>:</a:t>
            </a:r>
            <a:r>
              <a:rPr lang="en-US" sz="2592" dirty="0">
                <a:solidFill>
                  <a:srgbClr val="D64728"/>
                </a:solidFill>
                <a:latin typeface="More Sugar"/>
              </a:rPr>
              <a:t> SKILLS IN FINDING SOLUTIONS FOR VENUE PLACEMENT.</a:t>
            </a:r>
          </a:p>
          <a:p>
            <a:pPr marL="559762" lvl="1" indent="-279881">
              <a:lnSpc>
                <a:spcPts val="4044"/>
              </a:lnSpc>
              <a:buFont typeface="Arial"/>
              <a:buChar char="•"/>
            </a:pPr>
            <a:r>
              <a:rPr lang="en-US" sz="2592" dirty="0">
                <a:solidFill>
                  <a:srgbClr val="00096B"/>
                </a:solidFill>
                <a:latin typeface="More Sugar Semi-Bold"/>
              </a:rPr>
              <a:t>CRITICAL THINKING AND CRITERIA FULFILLMENT</a:t>
            </a:r>
            <a:r>
              <a:rPr lang="en-US" sz="2592" dirty="0">
                <a:solidFill>
                  <a:srgbClr val="00096B"/>
                </a:solidFill>
                <a:latin typeface="More Sugar"/>
              </a:rPr>
              <a:t>:</a:t>
            </a:r>
            <a:r>
              <a:rPr lang="en-US" sz="2592" dirty="0">
                <a:solidFill>
                  <a:srgbClr val="D64728"/>
                </a:solidFill>
                <a:latin typeface="More Sugar"/>
              </a:rPr>
              <a:t> EVALUATING FULFILLMENT OF DESIGN CRITERIA.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64796" y="1192959"/>
            <a:ext cx="9358409" cy="2211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55"/>
              </a:lnSpc>
              <a:spcBef>
                <a:spcPct val="0"/>
              </a:spcBef>
            </a:pPr>
            <a:r>
              <a:rPr lang="en-US" sz="6325">
                <a:solidFill>
                  <a:srgbClr val="004AAD"/>
                </a:solidFill>
                <a:latin typeface="More Sugar"/>
              </a:rPr>
              <a:t>COORDINATE GEOMETRY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418622">
            <a:off x="0" y="-4000500"/>
            <a:ext cx="18288000" cy="18288000"/>
          </a:xfrm>
          <a:custGeom>
            <a:avLst/>
            <a:gdLst/>
            <a:ahLst/>
            <a:cxnLst/>
            <a:rect l="l" t="t" r="r" b="b"/>
            <a:pathLst>
              <a:path w="18288000" h="18288000">
                <a:moveTo>
                  <a:pt x="0" y="0"/>
                </a:moveTo>
                <a:lnTo>
                  <a:pt x="18288000" y="0"/>
                </a:lnTo>
                <a:lnTo>
                  <a:pt x="18288000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9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1917903">
            <a:off x="245990" y="6877794"/>
            <a:ext cx="2190261" cy="230536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-862734">
            <a:off x="14626410" y="-334093"/>
            <a:ext cx="2725587" cy="2725587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5508809" y="6472810"/>
            <a:ext cx="2533671" cy="229852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 rot="-1350211">
            <a:off x="1714052" y="682863"/>
            <a:ext cx="1909548" cy="2328640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4464796" y="1192959"/>
            <a:ext cx="9358409" cy="22299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55"/>
              </a:lnSpc>
              <a:spcBef>
                <a:spcPct val="0"/>
              </a:spcBef>
            </a:pPr>
            <a:r>
              <a:rPr lang="en-US" sz="6325" dirty="0">
                <a:solidFill>
                  <a:srgbClr val="004AAD"/>
                </a:solidFill>
                <a:latin typeface="More Sugar"/>
              </a:rPr>
              <a:t>Connect with Mladen on LinkedIn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93B1C1-97CF-BEE5-2728-1F9A160E1EEA}"/>
              </a:ext>
            </a:extLst>
          </p:cNvPr>
          <p:cNvSpPr txBox="1"/>
          <p:nvPr/>
        </p:nvSpPr>
        <p:spPr>
          <a:xfrm>
            <a:off x="3009900" y="4063941"/>
            <a:ext cx="12268200" cy="21591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855"/>
              </a:lnSpc>
              <a:spcBef>
                <a:spcPct val="0"/>
              </a:spcBef>
            </a:pPr>
            <a:r>
              <a:rPr lang="en-US" sz="4400" dirty="0">
                <a:solidFill>
                  <a:srgbClr val="C00000"/>
                </a:solidFill>
                <a:latin typeface="More Sugar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www.Linkedin.com/in/mladenzivanovic11</a:t>
            </a:r>
            <a:endParaRPr lang="en-US" sz="4400" dirty="0">
              <a:solidFill>
                <a:srgbClr val="C00000"/>
              </a:solidFill>
              <a:latin typeface="More Sugar"/>
            </a:endParaRPr>
          </a:p>
          <a:p>
            <a:pPr algn="ctr">
              <a:lnSpc>
                <a:spcPts val="8855"/>
              </a:lnSpc>
              <a:spcBef>
                <a:spcPct val="0"/>
              </a:spcBef>
            </a:pPr>
            <a:r>
              <a:rPr lang="en-US" sz="4400" dirty="0">
                <a:solidFill>
                  <a:srgbClr val="004AAD"/>
                </a:solidFill>
                <a:latin typeface="More Sugar"/>
              </a:rPr>
              <a:t>  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76275076-B381-5B01-6AD5-2C33C76FD83D}"/>
              </a:ext>
            </a:extLst>
          </p:cNvPr>
          <p:cNvSpPr/>
          <p:nvPr/>
        </p:nvSpPr>
        <p:spPr>
          <a:xfrm>
            <a:off x="7027466" y="5384403"/>
            <a:ext cx="4233068" cy="4233068"/>
          </a:xfrm>
          <a:prstGeom prst="ellipse">
            <a:avLst/>
          </a:prstGeom>
          <a:blipFill dpi="0"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28067568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418622">
            <a:off x="0" y="-4000500"/>
            <a:ext cx="18288000" cy="18288000"/>
          </a:xfrm>
          <a:custGeom>
            <a:avLst/>
            <a:gdLst/>
            <a:ahLst/>
            <a:cxnLst/>
            <a:rect l="l" t="t" r="r" b="b"/>
            <a:pathLst>
              <a:path w="18288000" h="18288000">
                <a:moveTo>
                  <a:pt x="0" y="0"/>
                </a:moveTo>
                <a:lnTo>
                  <a:pt x="18288000" y="0"/>
                </a:lnTo>
                <a:lnTo>
                  <a:pt x="18288000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9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1917903">
            <a:off x="245990" y="6877794"/>
            <a:ext cx="2190261" cy="230536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-862734">
            <a:off x="14626410" y="-334093"/>
            <a:ext cx="2725587" cy="2725587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5508809" y="6472810"/>
            <a:ext cx="2533671" cy="229852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 rot="-1350211">
            <a:off x="1714052" y="682863"/>
            <a:ext cx="1909548" cy="232864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493B1C1-97CF-BEE5-2728-1F9A160E1EEA}"/>
              </a:ext>
            </a:extLst>
          </p:cNvPr>
          <p:cNvSpPr txBox="1"/>
          <p:nvPr/>
        </p:nvSpPr>
        <p:spPr>
          <a:xfrm>
            <a:off x="3352800" y="3180862"/>
            <a:ext cx="12268200" cy="10986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855"/>
              </a:lnSpc>
              <a:spcBef>
                <a:spcPct val="0"/>
              </a:spcBef>
            </a:pPr>
            <a:r>
              <a:rPr lang="en-US" sz="6600" dirty="0">
                <a:solidFill>
                  <a:srgbClr val="C00000"/>
                </a:solidFill>
                <a:latin typeface="More Sugar"/>
              </a:rPr>
              <a:t>Thank you!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76275076-B381-5B01-6AD5-2C33C76FD83D}"/>
              </a:ext>
            </a:extLst>
          </p:cNvPr>
          <p:cNvSpPr/>
          <p:nvPr/>
        </p:nvSpPr>
        <p:spPr>
          <a:xfrm>
            <a:off x="7027466" y="5384403"/>
            <a:ext cx="4233068" cy="4233068"/>
          </a:xfrm>
          <a:prstGeom prst="ellipse">
            <a:avLst/>
          </a:prstGeom>
          <a:blipFill dpi="0"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21995429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952</TotalTime>
  <Words>873</Words>
  <Application>Microsoft Office PowerPoint</Application>
  <PresentationFormat>Custom</PresentationFormat>
  <Paragraphs>100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Calibri</vt:lpstr>
      <vt:lpstr>Arial</vt:lpstr>
      <vt:lpstr>More Sugar</vt:lpstr>
      <vt:lpstr>ADLaM Display</vt:lpstr>
      <vt:lpstr>More Sugar Semi-Bold</vt:lpstr>
      <vt:lpstr>Bobby Jones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Math Olympics</dc:title>
  <dc:creator>mladen zivanovic</dc:creator>
  <cp:lastModifiedBy>Mladen Zivanovic - HI</cp:lastModifiedBy>
  <cp:revision>4</cp:revision>
  <dcterms:created xsi:type="dcterms:W3CDTF">2006-08-16T00:00:00Z</dcterms:created>
  <dcterms:modified xsi:type="dcterms:W3CDTF">2023-11-05T21:40:40Z</dcterms:modified>
  <dc:identifier>DAFw3YqK45U</dc:identifier>
</cp:coreProperties>
</file>